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39604950"/>
  <p:notesSz cx="6858000" cy="91440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864" y="3894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304" y="12303212"/>
            <a:ext cx="27543443" cy="848939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7619700" y="2117769"/>
            <a:ext cx="5468186" cy="4505063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5154" y="2117769"/>
            <a:ext cx="15864485" cy="4505063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698" y="25449849"/>
            <a:ext cx="27543443" cy="786598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698" y="16786273"/>
            <a:ext cx="27543443" cy="86635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5154" y="12321542"/>
            <a:ext cx="10666333" cy="34846860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421555" y="12321542"/>
            <a:ext cx="10666333" cy="34846860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3" y="1586034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5" y="8865276"/>
            <a:ext cx="14317416" cy="3694626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205" y="12559902"/>
            <a:ext cx="14317416" cy="22818688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811" y="8865276"/>
            <a:ext cx="14323039" cy="3694626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811" y="12559902"/>
            <a:ext cx="14323039" cy="22818688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5" y="1576865"/>
            <a:ext cx="10660710" cy="671083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084" y="1576867"/>
            <a:ext cx="18114766" cy="33801729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205" y="8287706"/>
            <a:ext cx="10660710" cy="27090890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421" y="27723467"/>
            <a:ext cx="19442430" cy="3272913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1" y="3538774"/>
            <a:ext cx="19442430" cy="2376297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421" y="30996380"/>
            <a:ext cx="19442430" cy="464807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203" y="1586034"/>
            <a:ext cx="29163645" cy="6600825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9241161"/>
            <a:ext cx="29163645" cy="2613743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202" y="36707927"/>
            <a:ext cx="7560945" cy="210859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8DF9-D5E2-441F-960F-D38E8DD33E7D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384" y="36707927"/>
            <a:ext cx="10261283" cy="210859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2903" y="36707927"/>
            <a:ext cx="7560945" cy="210859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C481-0D4D-48F6-AD69-03539B6A2DB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ctrTitle"/>
          </p:nvPr>
        </p:nvSpPr>
        <p:spPr>
          <a:xfrm>
            <a:off x="1800425" y="0"/>
            <a:ext cx="2754344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/>
              <a:t>Le Suivi biologique et l’optimisation du traitement aux anticoagulants en milieu hospitalier : A propos de 60 cas</a:t>
            </a:r>
            <a:endParaRPr lang="fr-FR" sz="6000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1872483"/>
            <a:ext cx="3240404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DR HARZALLAH.L(1)- DR RETIMA.A (2)</a:t>
            </a:r>
          </a:p>
          <a:p>
            <a:pPr algn="ctr"/>
            <a:r>
              <a:rPr lang="fr-FR" sz="2800" dirty="0" smtClean="0"/>
              <a:t>(1) laboratoire de chimie analytique département de pharmacie faculté de médecine d’Annaba</a:t>
            </a:r>
          </a:p>
          <a:p>
            <a:pPr algn="ctr"/>
            <a:r>
              <a:rPr lang="fr-FR" sz="2800" dirty="0" smtClean="0"/>
              <a:t>(2) laboratoire d’hémobiologie hôpital IBN SINA CHU ANNABA  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64321" y="3096619"/>
            <a:ext cx="100811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INTRODUCTION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20305" y="4248747"/>
            <a:ext cx="1447383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 traitements anticoagulants, qu’ils s’agissent des héparines  ou des AVK, sont très largement utilisés en médecine essentiellement en cardiologie.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Bien que l’expérience des traitements préventifs et/ou curatifs date maintenant de plus de soixante ans, leur maniement, en apparence facile, reste encore délicat compte tenu des nombreuses interactions médicamenteuses et de la susceptibilité individuelle du patient.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L’optimisation du traitement anticoagulant reste donc d’actualité ce qui nous a amené à faire ce travail.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249697" y="7705131"/>
            <a:ext cx="100811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Matériel et méthodes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815" y="8785251"/>
            <a:ext cx="32404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Il s’agit d’une étude descriptive prospective réalisée au niveau du service de cardiologie du centre hospitalo-universitaire (CHU) IBN SINA d’ANNABA durant l année 2011– </a:t>
            </a:r>
            <a:r>
              <a:rPr lang="fr-FR" sz="2800" b="1" dirty="0" smtClean="0"/>
              <a:t>2012,sur </a:t>
            </a:r>
            <a:r>
              <a:rPr lang="fr-FR" sz="2800" b="1" dirty="0"/>
              <a:t>un échantillon de 60 malades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60265" y="9414159"/>
            <a:ext cx="13585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riel  biologique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Sang pr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lev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 pli du coude des patients  concern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 par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tude.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60265" y="10062231"/>
            <a:ext cx="250517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riel non biologique</a:t>
            </a:r>
            <a:r>
              <a:rPr kumimoji="0" lang="fr-FR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réactifs et appareillage nécessaire pour réaliser les tests suivants : Temps de quick(TQ) Temps de </a:t>
            </a:r>
            <a:r>
              <a:rPr lang="fr-FR" sz="27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céphaline</a:t>
            </a:r>
            <a:r>
              <a:rPr lang="fr-FR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activée (TCA) et taux de plaquettes </a:t>
            </a:r>
            <a:endParaRPr kumimoji="0" lang="fr-FR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074233" y="3744691"/>
            <a:ext cx="1476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OBJECTIFS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570177" y="4392763"/>
            <a:ext cx="13465496" cy="2520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700" b="1" dirty="0" smtClean="0"/>
              <a:t>Etudier l’apport des tests d’</a:t>
            </a:r>
            <a:r>
              <a:rPr lang="fr-FR" sz="2700" b="1" dirty="0" err="1" smtClean="0"/>
              <a:t>hemostase</a:t>
            </a:r>
            <a:r>
              <a:rPr lang="fr-FR" sz="2700" b="1" dirty="0" smtClean="0"/>
              <a:t> dans l’optimisation et le suivi des traitements aux anticoagulants :</a:t>
            </a:r>
          </a:p>
          <a:p>
            <a:pPr>
              <a:lnSpc>
                <a:spcPct val="150000"/>
              </a:lnSpc>
            </a:pPr>
            <a:r>
              <a:rPr lang="fr-FR" sz="2700" b="1" dirty="0" smtClean="0"/>
              <a:t>AVK : INR</a:t>
            </a:r>
          </a:p>
          <a:p>
            <a:pPr>
              <a:lnSpc>
                <a:spcPct val="150000"/>
              </a:lnSpc>
            </a:pPr>
            <a:r>
              <a:rPr lang="fr-FR" sz="2700" b="1" dirty="0" smtClean="0"/>
              <a:t>Héparines : TCA</a:t>
            </a:r>
            <a:endParaRPr lang="fr-FR" sz="27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4113793" y="12313643"/>
            <a:ext cx="43924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Résultats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353" y="12241635"/>
            <a:ext cx="6952913" cy="57606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225" y="12241635"/>
            <a:ext cx="7344322" cy="564721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10137" y="12241635"/>
            <a:ext cx="6912768" cy="56886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2985" y="12169627"/>
            <a:ext cx="6840759" cy="59046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329" y="19010387"/>
            <a:ext cx="7128792" cy="53285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67401" y="19035761"/>
            <a:ext cx="7422656" cy="53752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66121" y="19010387"/>
            <a:ext cx="7272808" cy="53285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42985" y="19010387"/>
            <a:ext cx="6984777" cy="55446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8337" y="24843035"/>
            <a:ext cx="7056784" cy="54726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51825" y="24894157"/>
            <a:ext cx="7582248" cy="54214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210137" y="25059059"/>
            <a:ext cx="7056784" cy="50405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770977" y="25118217"/>
            <a:ext cx="6984776" cy="49814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13609737" y="30675683"/>
            <a:ext cx="1728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DISCUSSION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440385" y="31611787"/>
            <a:ext cx="275074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La tranche d’âge la plus concernée est celle qui dépasse les 60 ans, avec une moyenne d’âge de 58 ans, et des extrêmes allant de 24 ans à 96 ans.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Concernant le traitement 100% des malades en ont bénéficié selon des protocoles différents 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7% ont reçu des AVK seuls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61% ont reçu de l’héparine seul (HNF OU HBPM)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32% ont reçu de l’héparine relayée par les AVK.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93% des malades ont donc reçu un traitement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héparinique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l’efficacité du traitement définie en fonction du TCA a été constatée dans 50 % des cas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Pour le traitement AVK 39% des malades (23cas) en ont bénéficié dont 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 patients sous traitement AVK  à titre préventif, l’efficacité du traitement définie par un INR cible compris entre 3 et 4,5 est noté chez 10 cas.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10 patients sous traitement AVK  à titre curatif, l’efficacité du traitement définie par un INR cible entre 2 et 3 est noté chez 7 patients.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728417" y="36724355"/>
            <a:ext cx="248020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efficacit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 traitement anticoagulant est obtenue en assurant au malade la 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maximale dans le traitement qu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re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oit par une surveillance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guli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Pour ce faire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ducation des patients et la vigilance du corps 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dical pour la bonne ex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cution des prescriptions et des modalit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de surveillance du traitement anticoagulant.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troite coop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 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rapeute, pharmacien biologiste.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standardisation du carnet de suivi et de 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 surveillance.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169577" y="34924155"/>
            <a:ext cx="1620202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+mj-lt"/>
              </a:rPr>
              <a:t>CONCLUSION &amp; PERSPECTIVES </a:t>
            </a:r>
            <a:r>
              <a:rPr lang="fr-FR" sz="88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fr-FR" sz="7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32273" y="3312643"/>
            <a:ext cx="15121905" cy="4464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17426161" y="3312643"/>
            <a:ext cx="14113568" cy="4392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0" y="8353203"/>
            <a:ext cx="31971777" cy="25202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4113793" y="10801475"/>
            <a:ext cx="62646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RESULTAS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264</Words>
  <Application>Microsoft Office PowerPoint</Application>
  <PresentationFormat>Personnalisé</PresentationFormat>
  <Paragraphs>34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Le Suivi biologique et l’optimisation du traitement aux anticoagulants en milieu hospitalier : A propos de 60 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Suivi biologique et l’optimisation du traitement aux anticoagulants en milieu hospitalier : A propos de 60 cas</dc:title>
  <dc:creator>hp</dc:creator>
  <cp:lastModifiedBy>hp</cp:lastModifiedBy>
  <cp:revision>59</cp:revision>
  <dcterms:created xsi:type="dcterms:W3CDTF">2021-04-02T14:45:48Z</dcterms:created>
  <dcterms:modified xsi:type="dcterms:W3CDTF">2021-04-02T15:45:27Z</dcterms:modified>
</cp:coreProperties>
</file>