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5203150" cy="43205400"/>
  <p:notesSz cx="6858000" cy="9144000"/>
  <p:defaultTextStyle>
    <a:defPPr>
      <a:defRPr lang="fr-FR"/>
    </a:defPPr>
    <a:lvl1pPr marL="0" algn="l" defTabSz="3497525" rtl="0" eaLnBrk="1" latinLnBrk="0" hangingPunct="1">
      <a:defRPr sz="6800" kern="1200">
        <a:solidFill>
          <a:schemeClr val="tx1"/>
        </a:solidFill>
        <a:latin typeface="+mn-lt"/>
        <a:ea typeface="+mn-ea"/>
        <a:cs typeface="+mn-cs"/>
      </a:defRPr>
    </a:lvl1pPr>
    <a:lvl2pPr marL="1748763" algn="l" defTabSz="3497525" rtl="0" eaLnBrk="1" latinLnBrk="0" hangingPunct="1">
      <a:defRPr sz="6800" kern="1200">
        <a:solidFill>
          <a:schemeClr val="tx1"/>
        </a:solidFill>
        <a:latin typeface="+mn-lt"/>
        <a:ea typeface="+mn-ea"/>
        <a:cs typeface="+mn-cs"/>
      </a:defRPr>
    </a:lvl2pPr>
    <a:lvl3pPr marL="3497525" algn="l" defTabSz="3497525" rtl="0" eaLnBrk="1" latinLnBrk="0" hangingPunct="1">
      <a:defRPr sz="6800" kern="1200">
        <a:solidFill>
          <a:schemeClr val="tx1"/>
        </a:solidFill>
        <a:latin typeface="+mn-lt"/>
        <a:ea typeface="+mn-ea"/>
        <a:cs typeface="+mn-cs"/>
      </a:defRPr>
    </a:lvl3pPr>
    <a:lvl4pPr marL="5246288" algn="l" defTabSz="3497525" rtl="0" eaLnBrk="1" latinLnBrk="0" hangingPunct="1">
      <a:defRPr sz="6800" kern="1200">
        <a:solidFill>
          <a:schemeClr val="tx1"/>
        </a:solidFill>
        <a:latin typeface="+mn-lt"/>
        <a:ea typeface="+mn-ea"/>
        <a:cs typeface="+mn-cs"/>
      </a:defRPr>
    </a:lvl4pPr>
    <a:lvl5pPr marL="6995050" algn="l" defTabSz="3497525" rtl="0" eaLnBrk="1" latinLnBrk="0" hangingPunct="1">
      <a:defRPr sz="6800" kern="1200">
        <a:solidFill>
          <a:schemeClr val="tx1"/>
        </a:solidFill>
        <a:latin typeface="+mn-lt"/>
        <a:ea typeface="+mn-ea"/>
        <a:cs typeface="+mn-cs"/>
      </a:defRPr>
    </a:lvl5pPr>
    <a:lvl6pPr marL="8743813" algn="l" defTabSz="3497525" rtl="0" eaLnBrk="1" latinLnBrk="0" hangingPunct="1">
      <a:defRPr sz="6800" kern="1200">
        <a:solidFill>
          <a:schemeClr val="tx1"/>
        </a:solidFill>
        <a:latin typeface="+mn-lt"/>
        <a:ea typeface="+mn-ea"/>
        <a:cs typeface="+mn-cs"/>
      </a:defRPr>
    </a:lvl6pPr>
    <a:lvl7pPr marL="10492575" algn="l" defTabSz="3497525" rtl="0" eaLnBrk="1" latinLnBrk="0" hangingPunct="1">
      <a:defRPr sz="6800" kern="1200">
        <a:solidFill>
          <a:schemeClr val="tx1"/>
        </a:solidFill>
        <a:latin typeface="+mn-lt"/>
        <a:ea typeface="+mn-ea"/>
        <a:cs typeface="+mn-cs"/>
      </a:defRPr>
    </a:lvl7pPr>
    <a:lvl8pPr marL="12241338" algn="l" defTabSz="3497525" rtl="0" eaLnBrk="1" latinLnBrk="0" hangingPunct="1">
      <a:defRPr sz="6800" kern="1200">
        <a:solidFill>
          <a:schemeClr val="tx1"/>
        </a:solidFill>
        <a:latin typeface="+mn-lt"/>
        <a:ea typeface="+mn-ea"/>
        <a:cs typeface="+mn-cs"/>
      </a:defRPr>
    </a:lvl8pPr>
    <a:lvl9pPr marL="13990101" algn="l" defTabSz="3497525" rtl="0" eaLnBrk="1" latinLnBrk="0" hangingPunct="1">
      <a:defRPr sz="6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CCECFF"/>
    <a:srgbClr val="B0EC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Style moyen 3 - Accentuation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939" autoAdjust="0"/>
    <p:restoredTop sz="97692" autoAdjust="0"/>
  </p:normalViewPr>
  <p:slideViewPr>
    <p:cSldViewPr>
      <p:cViewPr>
        <p:scale>
          <a:sx n="35" d="100"/>
          <a:sy n="35" d="100"/>
        </p:scale>
        <p:origin x="-1224" y="-72"/>
      </p:cViewPr>
      <p:guideLst>
        <p:guide orient="horz" pos="13608"/>
        <p:guide pos="793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890236" y="13421685"/>
            <a:ext cx="21422678" cy="9261157"/>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3780474" y="24483060"/>
            <a:ext cx="17642205" cy="11041380"/>
          </a:xfrm>
        </p:spPr>
        <p:txBody>
          <a:bodyPr/>
          <a:lstStyle>
            <a:lvl1pPr marL="0" indent="0" algn="ctr">
              <a:buNone/>
              <a:defRPr>
                <a:solidFill>
                  <a:schemeClr val="tx1">
                    <a:tint val="75000"/>
                  </a:schemeClr>
                </a:solidFill>
              </a:defRPr>
            </a:lvl1pPr>
            <a:lvl2pPr marL="1748763" indent="0" algn="ctr">
              <a:buNone/>
              <a:defRPr>
                <a:solidFill>
                  <a:schemeClr val="tx1">
                    <a:tint val="75000"/>
                  </a:schemeClr>
                </a:solidFill>
              </a:defRPr>
            </a:lvl2pPr>
            <a:lvl3pPr marL="3497525" indent="0" algn="ctr">
              <a:buNone/>
              <a:defRPr>
                <a:solidFill>
                  <a:schemeClr val="tx1">
                    <a:tint val="75000"/>
                  </a:schemeClr>
                </a:solidFill>
              </a:defRPr>
            </a:lvl3pPr>
            <a:lvl4pPr marL="5246288" indent="0" algn="ctr">
              <a:buNone/>
              <a:defRPr>
                <a:solidFill>
                  <a:schemeClr val="tx1">
                    <a:tint val="75000"/>
                  </a:schemeClr>
                </a:solidFill>
              </a:defRPr>
            </a:lvl4pPr>
            <a:lvl5pPr marL="6995050" indent="0" algn="ctr">
              <a:buNone/>
              <a:defRPr>
                <a:solidFill>
                  <a:schemeClr val="tx1">
                    <a:tint val="75000"/>
                  </a:schemeClr>
                </a:solidFill>
              </a:defRPr>
            </a:lvl5pPr>
            <a:lvl6pPr marL="8743813" indent="0" algn="ctr">
              <a:buNone/>
              <a:defRPr>
                <a:solidFill>
                  <a:schemeClr val="tx1">
                    <a:tint val="75000"/>
                  </a:schemeClr>
                </a:solidFill>
              </a:defRPr>
            </a:lvl6pPr>
            <a:lvl7pPr marL="10492575" indent="0" algn="ctr">
              <a:buNone/>
              <a:defRPr>
                <a:solidFill>
                  <a:schemeClr val="tx1">
                    <a:tint val="75000"/>
                  </a:schemeClr>
                </a:solidFill>
              </a:defRPr>
            </a:lvl7pPr>
            <a:lvl8pPr marL="12241338" indent="0" algn="ctr">
              <a:buNone/>
              <a:defRPr>
                <a:solidFill>
                  <a:schemeClr val="tx1">
                    <a:tint val="75000"/>
                  </a:schemeClr>
                </a:solidFill>
              </a:defRPr>
            </a:lvl8pPr>
            <a:lvl9pPr marL="13990101"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76E78F3-3979-4F29-BD41-75D0F5A14156}" type="datetimeFigureOut">
              <a:rPr lang="fr-FR" smtClean="0"/>
              <a:pPr/>
              <a:t>25/03/2021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6F38977-5093-4DEE-A0B2-8A50AFABCB6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76E78F3-3979-4F29-BD41-75D0F5A14156}" type="datetimeFigureOut">
              <a:rPr lang="fr-FR" smtClean="0"/>
              <a:pPr/>
              <a:t>25/03/2021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6F38977-5093-4DEE-A0B2-8A50AFABCB6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18272285" y="1730226"/>
            <a:ext cx="5670709" cy="36864607"/>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260157" y="1730226"/>
            <a:ext cx="16592074" cy="36864607"/>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76E78F3-3979-4F29-BD41-75D0F5A14156}" type="datetimeFigureOut">
              <a:rPr lang="fr-FR" smtClean="0"/>
              <a:pPr/>
              <a:t>25/03/2021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6F38977-5093-4DEE-A0B2-8A50AFABCB6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76E78F3-3979-4F29-BD41-75D0F5A14156}" type="datetimeFigureOut">
              <a:rPr lang="fr-FR" smtClean="0"/>
              <a:pPr/>
              <a:t>25/03/2021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6F38977-5093-4DEE-A0B2-8A50AFABCB6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990875" y="27763477"/>
            <a:ext cx="21422678" cy="8581073"/>
          </a:xfrm>
        </p:spPr>
        <p:txBody>
          <a:bodyPr anchor="t"/>
          <a:lstStyle>
            <a:lvl1pPr algn="l">
              <a:defRPr sz="153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1990875" y="18312296"/>
            <a:ext cx="21422678" cy="9451180"/>
          </a:xfrm>
        </p:spPr>
        <p:txBody>
          <a:bodyPr anchor="b"/>
          <a:lstStyle>
            <a:lvl1pPr marL="0" indent="0">
              <a:buNone/>
              <a:defRPr sz="7600">
                <a:solidFill>
                  <a:schemeClr val="tx1">
                    <a:tint val="75000"/>
                  </a:schemeClr>
                </a:solidFill>
              </a:defRPr>
            </a:lvl1pPr>
            <a:lvl2pPr marL="1748763" indent="0">
              <a:buNone/>
              <a:defRPr sz="6800">
                <a:solidFill>
                  <a:schemeClr val="tx1">
                    <a:tint val="75000"/>
                  </a:schemeClr>
                </a:solidFill>
              </a:defRPr>
            </a:lvl2pPr>
            <a:lvl3pPr marL="3497525" indent="0">
              <a:buNone/>
              <a:defRPr sz="6000">
                <a:solidFill>
                  <a:schemeClr val="tx1">
                    <a:tint val="75000"/>
                  </a:schemeClr>
                </a:solidFill>
              </a:defRPr>
            </a:lvl3pPr>
            <a:lvl4pPr marL="5246288" indent="0">
              <a:buNone/>
              <a:defRPr sz="5500">
                <a:solidFill>
                  <a:schemeClr val="tx1">
                    <a:tint val="75000"/>
                  </a:schemeClr>
                </a:solidFill>
              </a:defRPr>
            </a:lvl4pPr>
            <a:lvl5pPr marL="6995050" indent="0">
              <a:buNone/>
              <a:defRPr sz="5500">
                <a:solidFill>
                  <a:schemeClr val="tx1">
                    <a:tint val="75000"/>
                  </a:schemeClr>
                </a:solidFill>
              </a:defRPr>
            </a:lvl5pPr>
            <a:lvl6pPr marL="8743813" indent="0">
              <a:buNone/>
              <a:defRPr sz="5500">
                <a:solidFill>
                  <a:schemeClr val="tx1">
                    <a:tint val="75000"/>
                  </a:schemeClr>
                </a:solidFill>
              </a:defRPr>
            </a:lvl6pPr>
            <a:lvl7pPr marL="10492575" indent="0">
              <a:buNone/>
              <a:defRPr sz="5500">
                <a:solidFill>
                  <a:schemeClr val="tx1">
                    <a:tint val="75000"/>
                  </a:schemeClr>
                </a:solidFill>
              </a:defRPr>
            </a:lvl7pPr>
            <a:lvl8pPr marL="12241338" indent="0">
              <a:buNone/>
              <a:defRPr sz="5500">
                <a:solidFill>
                  <a:schemeClr val="tx1">
                    <a:tint val="75000"/>
                  </a:schemeClr>
                </a:solidFill>
              </a:defRPr>
            </a:lvl8pPr>
            <a:lvl9pPr marL="13990101" indent="0">
              <a:buNone/>
              <a:defRPr sz="55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76E78F3-3979-4F29-BD41-75D0F5A14156}" type="datetimeFigureOut">
              <a:rPr lang="fr-FR" smtClean="0"/>
              <a:pPr/>
              <a:t>25/03/2021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6F38977-5093-4DEE-A0B2-8A50AFABCB6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260159" y="10081265"/>
            <a:ext cx="11131391" cy="28513566"/>
          </a:xfrm>
        </p:spPr>
        <p:txBody>
          <a:bodyPr/>
          <a:lstStyle>
            <a:lvl1pPr>
              <a:defRPr sz="10700"/>
            </a:lvl1pPr>
            <a:lvl2pPr>
              <a:defRPr sz="9300"/>
            </a:lvl2pPr>
            <a:lvl3pPr>
              <a:defRPr sz="7600"/>
            </a:lvl3pPr>
            <a:lvl4pPr>
              <a:defRPr sz="6800"/>
            </a:lvl4pPr>
            <a:lvl5pPr>
              <a:defRPr sz="6800"/>
            </a:lvl5pPr>
            <a:lvl6pPr>
              <a:defRPr sz="6800"/>
            </a:lvl6pPr>
            <a:lvl7pPr>
              <a:defRPr sz="6800"/>
            </a:lvl7pPr>
            <a:lvl8pPr>
              <a:defRPr sz="6800"/>
            </a:lvl8pPr>
            <a:lvl9pPr>
              <a:defRPr sz="6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12811602" y="10081265"/>
            <a:ext cx="11131391" cy="28513566"/>
          </a:xfrm>
        </p:spPr>
        <p:txBody>
          <a:bodyPr/>
          <a:lstStyle>
            <a:lvl1pPr>
              <a:defRPr sz="10700"/>
            </a:lvl1pPr>
            <a:lvl2pPr>
              <a:defRPr sz="9300"/>
            </a:lvl2pPr>
            <a:lvl3pPr>
              <a:defRPr sz="7600"/>
            </a:lvl3pPr>
            <a:lvl4pPr>
              <a:defRPr sz="6800"/>
            </a:lvl4pPr>
            <a:lvl5pPr>
              <a:defRPr sz="6800"/>
            </a:lvl5pPr>
            <a:lvl6pPr>
              <a:defRPr sz="6800"/>
            </a:lvl6pPr>
            <a:lvl7pPr>
              <a:defRPr sz="6800"/>
            </a:lvl7pPr>
            <a:lvl8pPr>
              <a:defRPr sz="6800"/>
            </a:lvl8pPr>
            <a:lvl9pPr>
              <a:defRPr sz="6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76E78F3-3979-4F29-BD41-75D0F5A14156}" type="datetimeFigureOut">
              <a:rPr lang="fr-FR" smtClean="0"/>
              <a:pPr/>
              <a:t>25/03/2021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6F38977-5093-4DEE-A0B2-8A50AFABCB6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1260158" y="9671215"/>
            <a:ext cx="11135768" cy="4030501"/>
          </a:xfrm>
        </p:spPr>
        <p:txBody>
          <a:bodyPr anchor="b"/>
          <a:lstStyle>
            <a:lvl1pPr marL="0" indent="0">
              <a:buNone/>
              <a:defRPr sz="9300" b="1"/>
            </a:lvl1pPr>
            <a:lvl2pPr marL="1748763" indent="0">
              <a:buNone/>
              <a:defRPr sz="7600" b="1"/>
            </a:lvl2pPr>
            <a:lvl3pPr marL="3497525" indent="0">
              <a:buNone/>
              <a:defRPr sz="6800" b="1"/>
            </a:lvl3pPr>
            <a:lvl4pPr marL="5246288" indent="0">
              <a:buNone/>
              <a:defRPr sz="6000" b="1"/>
            </a:lvl4pPr>
            <a:lvl5pPr marL="6995050" indent="0">
              <a:buNone/>
              <a:defRPr sz="6000" b="1"/>
            </a:lvl5pPr>
            <a:lvl6pPr marL="8743813" indent="0">
              <a:buNone/>
              <a:defRPr sz="6000" b="1"/>
            </a:lvl6pPr>
            <a:lvl7pPr marL="10492575" indent="0">
              <a:buNone/>
              <a:defRPr sz="6000" b="1"/>
            </a:lvl7pPr>
            <a:lvl8pPr marL="12241338" indent="0">
              <a:buNone/>
              <a:defRPr sz="6000" b="1"/>
            </a:lvl8pPr>
            <a:lvl9pPr marL="13990101" indent="0">
              <a:buNone/>
              <a:defRPr sz="60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1260158" y="13701716"/>
            <a:ext cx="11135768" cy="24893113"/>
          </a:xfrm>
        </p:spPr>
        <p:txBody>
          <a:bodyPr/>
          <a:lstStyle>
            <a:lvl1pPr>
              <a:defRPr sz="9300"/>
            </a:lvl1pPr>
            <a:lvl2pPr>
              <a:defRPr sz="7600"/>
            </a:lvl2pPr>
            <a:lvl3pPr>
              <a:defRPr sz="6800"/>
            </a:lvl3pPr>
            <a:lvl4pPr>
              <a:defRPr sz="6000"/>
            </a:lvl4pPr>
            <a:lvl5pPr>
              <a:defRPr sz="6000"/>
            </a:lvl5pPr>
            <a:lvl6pPr>
              <a:defRPr sz="6000"/>
            </a:lvl6pPr>
            <a:lvl7pPr>
              <a:defRPr sz="6000"/>
            </a:lvl7pPr>
            <a:lvl8pPr>
              <a:defRPr sz="6000"/>
            </a:lvl8pPr>
            <a:lvl9pPr>
              <a:defRPr sz="6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12802853" y="9671215"/>
            <a:ext cx="11140142" cy="4030501"/>
          </a:xfrm>
        </p:spPr>
        <p:txBody>
          <a:bodyPr anchor="b"/>
          <a:lstStyle>
            <a:lvl1pPr marL="0" indent="0">
              <a:buNone/>
              <a:defRPr sz="9300" b="1"/>
            </a:lvl1pPr>
            <a:lvl2pPr marL="1748763" indent="0">
              <a:buNone/>
              <a:defRPr sz="7600" b="1"/>
            </a:lvl2pPr>
            <a:lvl3pPr marL="3497525" indent="0">
              <a:buNone/>
              <a:defRPr sz="6800" b="1"/>
            </a:lvl3pPr>
            <a:lvl4pPr marL="5246288" indent="0">
              <a:buNone/>
              <a:defRPr sz="6000" b="1"/>
            </a:lvl4pPr>
            <a:lvl5pPr marL="6995050" indent="0">
              <a:buNone/>
              <a:defRPr sz="6000" b="1"/>
            </a:lvl5pPr>
            <a:lvl6pPr marL="8743813" indent="0">
              <a:buNone/>
              <a:defRPr sz="6000" b="1"/>
            </a:lvl6pPr>
            <a:lvl7pPr marL="10492575" indent="0">
              <a:buNone/>
              <a:defRPr sz="6000" b="1"/>
            </a:lvl7pPr>
            <a:lvl8pPr marL="12241338" indent="0">
              <a:buNone/>
              <a:defRPr sz="6000" b="1"/>
            </a:lvl8pPr>
            <a:lvl9pPr marL="13990101" indent="0">
              <a:buNone/>
              <a:defRPr sz="60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12802853" y="13701716"/>
            <a:ext cx="11140142" cy="24893113"/>
          </a:xfrm>
        </p:spPr>
        <p:txBody>
          <a:bodyPr/>
          <a:lstStyle>
            <a:lvl1pPr>
              <a:defRPr sz="9300"/>
            </a:lvl1pPr>
            <a:lvl2pPr>
              <a:defRPr sz="7600"/>
            </a:lvl2pPr>
            <a:lvl3pPr>
              <a:defRPr sz="6800"/>
            </a:lvl3pPr>
            <a:lvl4pPr>
              <a:defRPr sz="6000"/>
            </a:lvl4pPr>
            <a:lvl5pPr>
              <a:defRPr sz="6000"/>
            </a:lvl5pPr>
            <a:lvl6pPr>
              <a:defRPr sz="6000"/>
            </a:lvl6pPr>
            <a:lvl7pPr>
              <a:defRPr sz="6000"/>
            </a:lvl7pPr>
            <a:lvl8pPr>
              <a:defRPr sz="6000"/>
            </a:lvl8pPr>
            <a:lvl9pPr>
              <a:defRPr sz="6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76E78F3-3979-4F29-BD41-75D0F5A14156}" type="datetimeFigureOut">
              <a:rPr lang="fr-FR" smtClean="0"/>
              <a:pPr/>
              <a:t>25/03/2021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6F38977-5093-4DEE-A0B2-8A50AFABCB6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76E78F3-3979-4F29-BD41-75D0F5A14156}" type="datetimeFigureOut">
              <a:rPr lang="fr-FR" smtClean="0"/>
              <a:pPr/>
              <a:t>25/03/2021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6F38977-5093-4DEE-A0B2-8A50AFABCB6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76E78F3-3979-4F29-BD41-75D0F5A14156}" type="datetimeFigureOut">
              <a:rPr lang="fr-FR" smtClean="0"/>
              <a:pPr/>
              <a:t>25/03/2021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6F38977-5093-4DEE-A0B2-8A50AFABCB6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260160" y="1720215"/>
            <a:ext cx="8291662" cy="7320916"/>
          </a:xfrm>
        </p:spPr>
        <p:txBody>
          <a:bodyPr anchor="b"/>
          <a:lstStyle>
            <a:lvl1pPr algn="l">
              <a:defRPr sz="7600" b="1"/>
            </a:lvl1pPr>
          </a:lstStyle>
          <a:p>
            <a:r>
              <a:rPr lang="fr-FR" smtClean="0"/>
              <a:t>Cliquez pour modifier le style du titre</a:t>
            </a:r>
            <a:endParaRPr lang="fr-FR"/>
          </a:p>
        </p:txBody>
      </p:sp>
      <p:sp>
        <p:nvSpPr>
          <p:cNvPr id="3" name="Espace réservé du contenu 2"/>
          <p:cNvSpPr>
            <a:spLocks noGrp="1"/>
          </p:cNvSpPr>
          <p:nvPr>
            <p:ph idx="1"/>
          </p:nvPr>
        </p:nvSpPr>
        <p:spPr>
          <a:xfrm>
            <a:off x="9853733" y="1720220"/>
            <a:ext cx="14089261" cy="36874612"/>
          </a:xfrm>
        </p:spPr>
        <p:txBody>
          <a:bodyPr/>
          <a:lstStyle>
            <a:lvl1pPr>
              <a:defRPr sz="12300"/>
            </a:lvl1pPr>
            <a:lvl2pPr>
              <a:defRPr sz="10700"/>
            </a:lvl2pPr>
            <a:lvl3pPr>
              <a:defRPr sz="9300"/>
            </a:lvl3pPr>
            <a:lvl4pPr>
              <a:defRPr sz="7600"/>
            </a:lvl4pPr>
            <a:lvl5pPr>
              <a:defRPr sz="7600"/>
            </a:lvl5pPr>
            <a:lvl6pPr>
              <a:defRPr sz="7600"/>
            </a:lvl6pPr>
            <a:lvl7pPr>
              <a:defRPr sz="7600"/>
            </a:lvl7pPr>
            <a:lvl8pPr>
              <a:defRPr sz="7600"/>
            </a:lvl8pPr>
            <a:lvl9pPr>
              <a:defRPr sz="7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1260160" y="9041135"/>
            <a:ext cx="8291662" cy="29553696"/>
          </a:xfrm>
        </p:spPr>
        <p:txBody>
          <a:bodyPr/>
          <a:lstStyle>
            <a:lvl1pPr marL="0" indent="0">
              <a:buNone/>
              <a:defRPr sz="5500"/>
            </a:lvl1pPr>
            <a:lvl2pPr marL="1748763" indent="0">
              <a:buNone/>
              <a:defRPr sz="4600"/>
            </a:lvl2pPr>
            <a:lvl3pPr marL="3497525" indent="0">
              <a:buNone/>
              <a:defRPr sz="3800"/>
            </a:lvl3pPr>
            <a:lvl4pPr marL="5246288" indent="0">
              <a:buNone/>
              <a:defRPr sz="3600"/>
            </a:lvl4pPr>
            <a:lvl5pPr marL="6995050" indent="0">
              <a:buNone/>
              <a:defRPr sz="3600"/>
            </a:lvl5pPr>
            <a:lvl6pPr marL="8743813" indent="0">
              <a:buNone/>
              <a:defRPr sz="3600"/>
            </a:lvl6pPr>
            <a:lvl7pPr marL="10492575" indent="0">
              <a:buNone/>
              <a:defRPr sz="3600"/>
            </a:lvl7pPr>
            <a:lvl8pPr marL="12241338" indent="0">
              <a:buNone/>
              <a:defRPr sz="3600"/>
            </a:lvl8pPr>
            <a:lvl9pPr marL="13990101" indent="0">
              <a:buNone/>
              <a:defRPr sz="36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76E78F3-3979-4F29-BD41-75D0F5A14156}" type="datetimeFigureOut">
              <a:rPr lang="fr-FR" smtClean="0"/>
              <a:pPr/>
              <a:t>25/03/2021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6F38977-5093-4DEE-A0B2-8A50AFABCB6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39993" y="30243782"/>
            <a:ext cx="15121890" cy="3570449"/>
          </a:xfrm>
        </p:spPr>
        <p:txBody>
          <a:bodyPr anchor="b"/>
          <a:lstStyle>
            <a:lvl1pPr algn="l">
              <a:defRPr sz="76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4939993" y="3860483"/>
            <a:ext cx="15121890" cy="25923240"/>
          </a:xfrm>
        </p:spPr>
        <p:txBody>
          <a:bodyPr/>
          <a:lstStyle>
            <a:lvl1pPr marL="0" indent="0">
              <a:buNone/>
              <a:defRPr sz="12300"/>
            </a:lvl1pPr>
            <a:lvl2pPr marL="1748763" indent="0">
              <a:buNone/>
              <a:defRPr sz="10700"/>
            </a:lvl2pPr>
            <a:lvl3pPr marL="3497525" indent="0">
              <a:buNone/>
              <a:defRPr sz="9300"/>
            </a:lvl3pPr>
            <a:lvl4pPr marL="5246288" indent="0">
              <a:buNone/>
              <a:defRPr sz="7600"/>
            </a:lvl4pPr>
            <a:lvl5pPr marL="6995050" indent="0">
              <a:buNone/>
              <a:defRPr sz="7600"/>
            </a:lvl5pPr>
            <a:lvl6pPr marL="8743813" indent="0">
              <a:buNone/>
              <a:defRPr sz="7600"/>
            </a:lvl6pPr>
            <a:lvl7pPr marL="10492575" indent="0">
              <a:buNone/>
              <a:defRPr sz="7600"/>
            </a:lvl7pPr>
            <a:lvl8pPr marL="12241338" indent="0">
              <a:buNone/>
              <a:defRPr sz="7600"/>
            </a:lvl8pPr>
            <a:lvl9pPr marL="13990101" indent="0">
              <a:buNone/>
              <a:defRPr sz="7600"/>
            </a:lvl9pPr>
          </a:lstStyle>
          <a:p>
            <a:endParaRPr lang="fr-FR"/>
          </a:p>
        </p:txBody>
      </p:sp>
      <p:sp>
        <p:nvSpPr>
          <p:cNvPr id="4" name="Espace réservé du texte 3"/>
          <p:cNvSpPr>
            <a:spLocks noGrp="1"/>
          </p:cNvSpPr>
          <p:nvPr>
            <p:ph type="body" sz="half" idx="2"/>
          </p:nvPr>
        </p:nvSpPr>
        <p:spPr>
          <a:xfrm>
            <a:off x="4939993" y="33814231"/>
            <a:ext cx="15121890" cy="5070631"/>
          </a:xfrm>
        </p:spPr>
        <p:txBody>
          <a:bodyPr/>
          <a:lstStyle>
            <a:lvl1pPr marL="0" indent="0">
              <a:buNone/>
              <a:defRPr sz="5500"/>
            </a:lvl1pPr>
            <a:lvl2pPr marL="1748763" indent="0">
              <a:buNone/>
              <a:defRPr sz="4600"/>
            </a:lvl2pPr>
            <a:lvl3pPr marL="3497525" indent="0">
              <a:buNone/>
              <a:defRPr sz="3800"/>
            </a:lvl3pPr>
            <a:lvl4pPr marL="5246288" indent="0">
              <a:buNone/>
              <a:defRPr sz="3600"/>
            </a:lvl4pPr>
            <a:lvl5pPr marL="6995050" indent="0">
              <a:buNone/>
              <a:defRPr sz="3600"/>
            </a:lvl5pPr>
            <a:lvl6pPr marL="8743813" indent="0">
              <a:buNone/>
              <a:defRPr sz="3600"/>
            </a:lvl6pPr>
            <a:lvl7pPr marL="10492575" indent="0">
              <a:buNone/>
              <a:defRPr sz="3600"/>
            </a:lvl7pPr>
            <a:lvl8pPr marL="12241338" indent="0">
              <a:buNone/>
              <a:defRPr sz="3600"/>
            </a:lvl8pPr>
            <a:lvl9pPr marL="13990101" indent="0">
              <a:buNone/>
              <a:defRPr sz="36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76E78F3-3979-4F29-BD41-75D0F5A14156}" type="datetimeFigureOut">
              <a:rPr lang="fr-FR" smtClean="0"/>
              <a:pPr/>
              <a:t>25/03/2021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6F38977-5093-4DEE-A0B2-8A50AFABCB6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260159" y="1730219"/>
            <a:ext cx="22682835" cy="7200900"/>
          </a:xfrm>
          <a:prstGeom prst="rect">
            <a:avLst/>
          </a:prstGeom>
        </p:spPr>
        <p:txBody>
          <a:bodyPr vert="horz" lIns="349753" tIns="174876" rIns="349753" bIns="174876"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1260159" y="10081265"/>
            <a:ext cx="22682835" cy="28513566"/>
          </a:xfrm>
          <a:prstGeom prst="rect">
            <a:avLst/>
          </a:prstGeom>
        </p:spPr>
        <p:txBody>
          <a:bodyPr vert="horz" lIns="349753" tIns="174876" rIns="349753" bIns="174876"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1260157" y="40045012"/>
            <a:ext cx="5880735" cy="2300287"/>
          </a:xfrm>
          <a:prstGeom prst="rect">
            <a:avLst/>
          </a:prstGeom>
        </p:spPr>
        <p:txBody>
          <a:bodyPr vert="horz" lIns="349753" tIns="174876" rIns="349753" bIns="174876" rtlCol="0" anchor="ctr"/>
          <a:lstStyle>
            <a:lvl1pPr algn="l">
              <a:defRPr sz="4600">
                <a:solidFill>
                  <a:schemeClr val="tx1">
                    <a:tint val="75000"/>
                  </a:schemeClr>
                </a:solidFill>
              </a:defRPr>
            </a:lvl1pPr>
          </a:lstStyle>
          <a:p>
            <a:fld id="{976E78F3-3979-4F29-BD41-75D0F5A14156}" type="datetimeFigureOut">
              <a:rPr lang="fr-FR" smtClean="0"/>
              <a:pPr/>
              <a:t>25/03/2021</a:t>
            </a:fld>
            <a:endParaRPr lang="fr-FR"/>
          </a:p>
        </p:txBody>
      </p:sp>
      <p:sp>
        <p:nvSpPr>
          <p:cNvPr id="5" name="Espace réservé du pied de page 4"/>
          <p:cNvSpPr>
            <a:spLocks noGrp="1"/>
          </p:cNvSpPr>
          <p:nvPr>
            <p:ph type="ftr" sz="quarter" idx="3"/>
          </p:nvPr>
        </p:nvSpPr>
        <p:spPr>
          <a:xfrm>
            <a:off x="8611076" y="40045012"/>
            <a:ext cx="7980998" cy="2300287"/>
          </a:xfrm>
          <a:prstGeom prst="rect">
            <a:avLst/>
          </a:prstGeom>
        </p:spPr>
        <p:txBody>
          <a:bodyPr vert="horz" lIns="349753" tIns="174876" rIns="349753" bIns="174876" rtlCol="0" anchor="ctr"/>
          <a:lstStyle>
            <a:lvl1pPr algn="ctr">
              <a:defRPr sz="46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18062259" y="40045012"/>
            <a:ext cx="5880735" cy="2300287"/>
          </a:xfrm>
          <a:prstGeom prst="rect">
            <a:avLst/>
          </a:prstGeom>
        </p:spPr>
        <p:txBody>
          <a:bodyPr vert="horz" lIns="349753" tIns="174876" rIns="349753" bIns="174876" rtlCol="0" anchor="ctr"/>
          <a:lstStyle>
            <a:lvl1pPr algn="r">
              <a:defRPr sz="4600">
                <a:solidFill>
                  <a:schemeClr val="tx1">
                    <a:tint val="75000"/>
                  </a:schemeClr>
                </a:solidFill>
              </a:defRPr>
            </a:lvl1pPr>
          </a:lstStyle>
          <a:p>
            <a:fld id="{36F38977-5093-4DEE-A0B2-8A50AFABCB6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97525" rtl="0" eaLnBrk="1" latinLnBrk="0" hangingPunct="1">
        <a:spcBef>
          <a:spcPct val="0"/>
        </a:spcBef>
        <a:buNone/>
        <a:defRPr sz="16900" kern="1200">
          <a:solidFill>
            <a:schemeClr val="tx1"/>
          </a:solidFill>
          <a:latin typeface="+mj-lt"/>
          <a:ea typeface="+mj-ea"/>
          <a:cs typeface="+mj-cs"/>
        </a:defRPr>
      </a:lvl1pPr>
    </p:titleStyle>
    <p:bodyStyle>
      <a:lvl1pPr marL="1311572" indent="-1311572" algn="l" defTabSz="3497525" rtl="0" eaLnBrk="1" latinLnBrk="0" hangingPunct="1">
        <a:spcBef>
          <a:spcPct val="20000"/>
        </a:spcBef>
        <a:buFont typeface="Arial" pitchFamily="34" charset="0"/>
        <a:buChar char="•"/>
        <a:defRPr sz="12300" kern="1200">
          <a:solidFill>
            <a:schemeClr val="tx1"/>
          </a:solidFill>
          <a:latin typeface="+mn-lt"/>
          <a:ea typeface="+mn-ea"/>
          <a:cs typeface="+mn-cs"/>
        </a:defRPr>
      </a:lvl1pPr>
      <a:lvl2pPr marL="2841739" indent="-1092977" algn="l" defTabSz="3497525" rtl="0" eaLnBrk="1" latinLnBrk="0" hangingPunct="1">
        <a:spcBef>
          <a:spcPct val="20000"/>
        </a:spcBef>
        <a:buFont typeface="Arial" pitchFamily="34" charset="0"/>
        <a:buChar char="–"/>
        <a:defRPr sz="10700" kern="1200">
          <a:solidFill>
            <a:schemeClr val="tx1"/>
          </a:solidFill>
          <a:latin typeface="+mn-lt"/>
          <a:ea typeface="+mn-ea"/>
          <a:cs typeface="+mn-cs"/>
        </a:defRPr>
      </a:lvl2pPr>
      <a:lvl3pPr marL="4371906" indent="-874381" algn="l" defTabSz="3497525" rtl="0" eaLnBrk="1" latinLnBrk="0" hangingPunct="1">
        <a:spcBef>
          <a:spcPct val="20000"/>
        </a:spcBef>
        <a:buFont typeface="Arial" pitchFamily="34" charset="0"/>
        <a:buChar char="•"/>
        <a:defRPr sz="9300" kern="1200">
          <a:solidFill>
            <a:schemeClr val="tx1"/>
          </a:solidFill>
          <a:latin typeface="+mn-lt"/>
          <a:ea typeface="+mn-ea"/>
          <a:cs typeface="+mn-cs"/>
        </a:defRPr>
      </a:lvl3pPr>
      <a:lvl4pPr marL="6120669" indent="-874381" algn="l" defTabSz="3497525" rtl="0" eaLnBrk="1" latinLnBrk="0" hangingPunct="1">
        <a:spcBef>
          <a:spcPct val="20000"/>
        </a:spcBef>
        <a:buFont typeface="Arial" pitchFamily="34" charset="0"/>
        <a:buChar char="–"/>
        <a:defRPr sz="7600" kern="1200">
          <a:solidFill>
            <a:schemeClr val="tx1"/>
          </a:solidFill>
          <a:latin typeface="+mn-lt"/>
          <a:ea typeface="+mn-ea"/>
          <a:cs typeface="+mn-cs"/>
        </a:defRPr>
      </a:lvl4pPr>
      <a:lvl5pPr marL="7869432" indent="-874381" algn="l" defTabSz="3497525" rtl="0" eaLnBrk="1" latinLnBrk="0" hangingPunct="1">
        <a:spcBef>
          <a:spcPct val="20000"/>
        </a:spcBef>
        <a:buFont typeface="Arial" pitchFamily="34" charset="0"/>
        <a:buChar char="»"/>
        <a:defRPr sz="7600" kern="1200">
          <a:solidFill>
            <a:schemeClr val="tx1"/>
          </a:solidFill>
          <a:latin typeface="+mn-lt"/>
          <a:ea typeface="+mn-ea"/>
          <a:cs typeface="+mn-cs"/>
        </a:defRPr>
      </a:lvl5pPr>
      <a:lvl6pPr marL="9618194" indent="-874381" algn="l" defTabSz="3497525" rtl="0" eaLnBrk="1" latinLnBrk="0" hangingPunct="1">
        <a:spcBef>
          <a:spcPct val="20000"/>
        </a:spcBef>
        <a:buFont typeface="Arial" pitchFamily="34" charset="0"/>
        <a:buChar char="•"/>
        <a:defRPr sz="7600" kern="1200">
          <a:solidFill>
            <a:schemeClr val="tx1"/>
          </a:solidFill>
          <a:latin typeface="+mn-lt"/>
          <a:ea typeface="+mn-ea"/>
          <a:cs typeface="+mn-cs"/>
        </a:defRPr>
      </a:lvl6pPr>
      <a:lvl7pPr marL="11366957" indent="-874381" algn="l" defTabSz="3497525" rtl="0" eaLnBrk="1" latinLnBrk="0" hangingPunct="1">
        <a:spcBef>
          <a:spcPct val="20000"/>
        </a:spcBef>
        <a:buFont typeface="Arial" pitchFamily="34" charset="0"/>
        <a:buChar char="•"/>
        <a:defRPr sz="7600" kern="1200">
          <a:solidFill>
            <a:schemeClr val="tx1"/>
          </a:solidFill>
          <a:latin typeface="+mn-lt"/>
          <a:ea typeface="+mn-ea"/>
          <a:cs typeface="+mn-cs"/>
        </a:defRPr>
      </a:lvl7pPr>
      <a:lvl8pPr marL="13115719" indent="-874381" algn="l" defTabSz="3497525" rtl="0" eaLnBrk="1" latinLnBrk="0" hangingPunct="1">
        <a:spcBef>
          <a:spcPct val="20000"/>
        </a:spcBef>
        <a:buFont typeface="Arial" pitchFamily="34" charset="0"/>
        <a:buChar char="•"/>
        <a:defRPr sz="7600" kern="1200">
          <a:solidFill>
            <a:schemeClr val="tx1"/>
          </a:solidFill>
          <a:latin typeface="+mn-lt"/>
          <a:ea typeface="+mn-ea"/>
          <a:cs typeface="+mn-cs"/>
        </a:defRPr>
      </a:lvl8pPr>
      <a:lvl9pPr marL="14864482" indent="-874381" algn="l" defTabSz="3497525" rtl="0" eaLnBrk="1" latinLnBrk="0" hangingPunct="1">
        <a:spcBef>
          <a:spcPct val="20000"/>
        </a:spcBef>
        <a:buFont typeface="Arial" pitchFamily="34" charset="0"/>
        <a:buChar char="•"/>
        <a:defRPr sz="7600" kern="1200">
          <a:solidFill>
            <a:schemeClr val="tx1"/>
          </a:solidFill>
          <a:latin typeface="+mn-lt"/>
          <a:ea typeface="+mn-ea"/>
          <a:cs typeface="+mn-cs"/>
        </a:defRPr>
      </a:lvl9pPr>
    </p:bodyStyle>
    <p:otherStyle>
      <a:defPPr>
        <a:defRPr lang="fr-FR"/>
      </a:defPPr>
      <a:lvl1pPr marL="0" algn="l" defTabSz="3497525" rtl="0" eaLnBrk="1" latinLnBrk="0" hangingPunct="1">
        <a:defRPr sz="6800" kern="1200">
          <a:solidFill>
            <a:schemeClr val="tx1"/>
          </a:solidFill>
          <a:latin typeface="+mn-lt"/>
          <a:ea typeface="+mn-ea"/>
          <a:cs typeface="+mn-cs"/>
        </a:defRPr>
      </a:lvl1pPr>
      <a:lvl2pPr marL="1748763" algn="l" defTabSz="3497525" rtl="0" eaLnBrk="1" latinLnBrk="0" hangingPunct="1">
        <a:defRPr sz="6800" kern="1200">
          <a:solidFill>
            <a:schemeClr val="tx1"/>
          </a:solidFill>
          <a:latin typeface="+mn-lt"/>
          <a:ea typeface="+mn-ea"/>
          <a:cs typeface="+mn-cs"/>
        </a:defRPr>
      </a:lvl2pPr>
      <a:lvl3pPr marL="3497525" algn="l" defTabSz="3497525" rtl="0" eaLnBrk="1" latinLnBrk="0" hangingPunct="1">
        <a:defRPr sz="6800" kern="1200">
          <a:solidFill>
            <a:schemeClr val="tx1"/>
          </a:solidFill>
          <a:latin typeface="+mn-lt"/>
          <a:ea typeface="+mn-ea"/>
          <a:cs typeface="+mn-cs"/>
        </a:defRPr>
      </a:lvl3pPr>
      <a:lvl4pPr marL="5246288" algn="l" defTabSz="3497525" rtl="0" eaLnBrk="1" latinLnBrk="0" hangingPunct="1">
        <a:defRPr sz="6800" kern="1200">
          <a:solidFill>
            <a:schemeClr val="tx1"/>
          </a:solidFill>
          <a:latin typeface="+mn-lt"/>
          <a:ea typeface="+mn-ea"/>
          <a:cs typeface="+mn-cs"/>
        </a:defRPr>
      </a:lvl4pPr>
      <a:lvl5pPr marL="6995050" algn="l" defTabSz="3497525" rtl="0" eaLnBrk="1" latinLnBrk="0" hangingPunct="1">
        <a:defRPr sz="6800" kern="1200">
          <a:solidFill>
            <a:schemeClr val="tx1"/>
          </a:solidFill>
          <a:latin typeface="+mn-lt"/>
          <a:ea typeface="+mn-ea"/>
          <a:cs typeface="+mn-cs"/>
        </a:defRPr>
      </a:lvl5pPr>
      <a:lvl6pPr marL="8743813" algn="l" defTabSz="3497525" rtl="0" eaLnBrk="1" latinLnBrk="0" hangingPunct="1">
        <a:defRPr sz="6800" kern="1200">
          <a:solidFill>
            <a:schemeClr val="tx1"/>
          </a:solidFill>
          <a:latin typeface="+mn-lt"/>
          <a:ea typeface="+mn-ea"/>
          <a:cs typeface="+mn-cs"/>
        </a:defRPr>
      </a:lvl6pPr>
      <a:lvl7pPr marL="10492575" algn="l" defTabSz="3497525" rtl="0" eaLnBrk="1" latinLnBrk="0" hangingPunct="1">
        <a:defRPr sz="6800" kern="1200">
          <a:solidFill>
            <a:schemeClr val="tx1"/>
          </a:solidFill>
          <a:latin typeface="+mn-lt"/>
          <a:ea typeface="+mn-ea"/>
          <a:cs typeface="+mn-cs"/>
        </a:defRPr>
      </a:lvl7pPr>
      <a:lvl8pPr marL="12241338" algn="l" defTabSz="3497525" rtl="0" eaLnBrk="1" latinLnBrk="0" hangingPunct="1">
        <a:defRPr sz="6800" kern="1200">
          <a:solidFill>
            <a:schemeClr val="tx1"/>
          </a:solidFill>
          <a:latin typeface="+mn-lt"/>
          <a:ea typeface="+mn-ea"/>
          <a:cs typeface="+mn-cs"/>
        </a:defRPr>
      </a:lvl8pPr>
      <a:lvl9pPr marL="13990101" algn="l" defTabSz="3497525" rtl="0" eaLnBrk="1" latinLnBrk="0" hangingPunct="1">
        <a:defRPr sz="6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206058" y="231933"/>
            <a:ext cx="20234248" cy="1446550"/>
          </a:xfrm>
          <a:prstGeom prst="rect">
            <a:avLst/>
          </a:prstGeom>
          <a:noFill/>
        </p:spPr>
        <p:txBody>
          <a:bodyPr wrap="square" rtlCol="0">
            <a:spAutoFit/>
          </a:bodyPr>
          <a:lstStyle/>
          <a:p>
            <a:pPr algn="ctr"/>
            <a:r>
              <a:rPr lang="fr-FR" sz="4000" b="1" dirty="0" smtClean="0">
                <a:solidFill>
                  <a:srgbClr val="002060"/>
                </a:solidFill>
                <a:latin typeface="Times New Roman" pitchFamily="18" charset="0"/>
                <a:ea typeface="Tahoma" pitchFamily="34" charset="0"/>
                <a:cs typeface="Times New Roman" pitchFamily="18" charset="0"/>
              </a:rPr>
              <a:t>CENTRE HOSPITALIER UNIVERSITAIRE SAADNA ABDENOUR SETIF – ALGERIE</a:t>
            </a:r>
          </a:p>
          <a:p>
            <a:pPr algn="ctr"/>
            <a:r>
              <a:rPr lang="fr-FR" sz="4000" b="1" dirty="0" smtClean="0">
                <a:solidFill>
                  <a:srgbClr val="002060"/>
                </a:solidFill>
                <a:latin typeface="Times New Roman" pitchFamily="18" charset="0"/>
                <a:ea typeface="Tahoma" pitchFamily="34" charset="0"/>
                <a:cs typeface="Times New Roman" pitchFamily="18" charset="0"/>
              </a:rPr>
              <a:t>DEPARTEMENT DE PHARMACIE – FACULTE DE MEDECINE DETIF – UFAS1 </a:t>
            </a:r>
            <a:r>
              <a:rPr lang="fr-FR" sz="4800" b="1" dirty="0" smtClean="0">
                <a:solidFill>
                  <a:srgbClr val="002060"/>
                </a:solidFill>
                <a:latin typeface="Times New Roman" pitchFamily="18" charset="0"/>
                <a:ea typeface="Tahoma" pitchFamily="34" charset="0"/>
                <a:cs typeface="Times New Roman" pitchFamily="18" charset="0"/>
              </a:rPr>
              <a:t> </a:t>
            </a:r>
            <a:endParaRPr lang="fr-FR" sz="4800" b="1" dirty="0" smtClean="0">
              <a:solidFill>
                <a:srgbClr val="002060"/>
              </a:solidFill>
              <a:latin typeface="Times New Roman" pitchFamily="18" charset="0"/>
              <a:ea typeface="Tahoma" pitchFamily="34" charset="0"/>
              <a:cs typeface="Times New Roman" pitchFamily="18" charset="0"/>
            </a:endParaRPr>
          </a:p>
        </p:txBody>
      </p:sp>
      <p:sp>
        <p:nvSpPr>
          <p:cNvPr id="7" name="ZoneTexte 6"/>
          <p:cNvSpPr txBox="1"/>
          <p:nvPr/>
        </p:nvSpPr>
        <p:spPr>
          <a:xfrm>
            <a:off x="792263" y="2813836"/>
            <a:ext cx="23690632" cy="1938992"/>
          </a:xfrm>
          <a:prstGeom prst="rect">
            <a:avLst/>
          </a:prstGeom>
          <a:noFill/>
          <a:ln w="38100">
            <a:solidFill>
              <a:srgbClr val="EA005F"/>
            </a:solidFill>
          </a:ln>
        </p:spPr>
        <p:txBody>
          <a:bodyPr wrap="square" rtlCol="0">
            <a:spAutoFit/>
          </a:bodyPr>
          <a:lstStyle/>
          <a:p>
            <a:pPr algn="ctr"/>
            <a:r>
              <a:rPr lang="fr-FR" sz="6000" b="1" dirty="0" smtClean="0">
                <a:solidFill>
                  <a:srgbClr val="EA005F"/>
                </a:solidFill>
                <a:latin typeface="Times New Roman" pitchFamily="18" charset="0"/>
                <a:cs typeface="Times New Roman" pitchFamily="18" charset="0"/>
              </a:rPr>
              <a:t>Le </a:t>
            </a:r>
            <a:r>
              <a:rPr lang="fr-FR" sz="6000" b="1" dirty="0">
                <a:solidFill>
                  <a:srgbClr val="EA005F"/>
                </a:solidFill>
                <a:latin typeface="Times New Roman" pitchFamily="18" charset="0"/>
                <a:cs typeface="Times New Roman" pitchFamily="18" charset="0"/>
              </a:rPr>
              <a:t>pharmacien au sein des services d’oncologie : évaluation des niveaux d’exposition professionnelle aux médicaments cytotoxiques</a:t>
            </a:r>
            <a:endParaRPr lang="fr-FR" sz="6000" dirty="0">
              <a:solidFill>
                <a:srgbClr val="EA005F"/>
              </a:solidFill>
              <a:latin typeface="Times New Roman" pitchFamily="18" charset="0"/>
              <a:cs typeface="Times New Roman" pitchFamily="18" charset="0"/>
            </a:endParaRPr>
          </a:p>
        </p:txBody>
      </p:sp>
      <p:sp>
        <p:nvSpPr>
          <p:cNvPr id="8" name="ZoneTexte 7"/>
          <p:cNvSpPr txBox="1"/>
          <p:nvPr/>
        </p:nvSpPr>
        <p:spPr>
          <a:xfrm>
            <a:off x="3600576" y="4896844"/>
            <a:ext cx="18001999" cy="1384995"/>
          </a:xfrm>
          <a:prstGeom prst="rect">
            <a:avLst/>
          </a:prstGeom>
          <a:noFill/>
          <a:ln>
            <a:noFill/>
          </a:ln>
        </p:spPr>
        <p:txBody>
          <a:bodyPr wrap="square" rtlCol="0">
            <a:spAutoFit/>
          </a:bodyPr>
          <a:lstStyle/>
          <a:p>
            <a:pPr algn="ctr"/>
            <a:r>
              <a:rPr lang="fr-FR" sz="2800" b="1" dirty="0" smtClean="0">
                <a:latin typeface="Times New Roman" pitchFamily="18" charset="0"/>
                <a:cs typeface="Times New Roman" pitchFamily="18" charset="0"/>
              </a:rPr>
              <a:t>Auteur: Dr A.MAMINE : Assistante en Pharmacie Galénique, </a:t>
            </a:r>
            <a:r>
              <a:rPr lang="fr-FR" sz="2800" b="1" dirty="0" smtClean="0">
                <a:latin typeface="Times New Roman" pitchFamily="18" charset="0"/>
                <a:cs typeface="Times New Roman" pitchFamily="18" charset="0"/>
              </a:rPr>
              <a:t>Chef</a:t>
            </a:r>
            <a:r>
              <a:rPr lang="fr-FR" sz="2800" b="1"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Unité de Préparation des cytotoxiques, </a:t>
            </a:r>
          </a:p>
          <a:p>
            <a:pPr algn="ctr"/>
            <a:r>
              <a:rPr lang="fr-FR" sz="2800" b="1" dirty="0" smtClean="0">
                <a:latin typeface="Times New Roman" pitchFamily="18" charset="0"/>
                <a:cs typeface="Times New Roman" pitchFamily="18" charset="0"/>
              </a:rPr>
              <a:t>Service Oncologie Médicale , EPH Ancien Hôpital </a:t>
            </a:r>
            <a:r>
              <a:rPr lang="fr-FR" sz="2800" b="1" dirty="0">
                <a:latin typeface="Times New Roman" pitchFamily="18" charset="0"/>
                <a:cs typeface="Times New Roman" pitchFamily="18" charset="0"/>
              </a:rPr>
              <a:t>S</a:t>
            </a:r>
            <a:r>
              <a:rPr lang="fr-FR" sz="2800" b="1" dirty="0" smtClean="0">
                <a:latin typeface="Times New Roman" pitchFamily="18" charset="0"/>
                <a:cs typeface="Times New Roman" pitchFamily="18" charset="0"/>
              </a:rPr>
              <a:t>ouk-Ahras, Algérie </a:t>
            </a:r>
          </a:p>
          <a:p>
            <a:pPr algn="ctr"/>
            <a:r>
              <a:rPr lang="fr-FR" sz="2800" b="1" dirty="0" smtClean="0">
                <a:latin typeface="Times New Roman" pitchFamily="18" charset="0"/>
                <a:cs typeface="Times New Roman" pitchFamily="18" charset="0"/>
              </a:rPr>
              <a:t>dramiramamine@gmail.com</a:t>
            </a:r>
          </a:p>
        </p:txBody>
      </p:sp>
      <p:sp>
        <p:nvSpPr>
          <p:cNvPr id="9" name="ZoneTexte 8"/>
          <p:cNvSpPr txBox="1"/>
          <p:nvPr/>
        </p:nvSpPr>
        <p:spPr>
          <a:xfrm>
            <a:off x="648247" y="6423414"/>
            <a:ext cx="11593288" cy="6494085"/>
          </a:xfrm>
          <a:prstGeom prst="rect">
            <a:avLst/>
          </a:prstGeom>
          <a:noFill/>
          <a:ln w="12700">
            <a:noFill/>
          </a:ln>
        </p:spPr>
        <p:txBody>
          <a:bodyPr wrap="square" numCol="1" rtlCol="0">
            <a:spAutoFit/>
          </a:bodyPr>
          <a:lstStyle/>
          <a:p>
            <a:pPr algn="just"/>
            <a:endParaRPr lang="fr-FR" sz="3200" dirty="0" smtClean="0">
              <a:latin typeface="Times New Roman" pitchFamily="18" charset="0"/>
              <a:cs typeface="Times New Roman" pitchFamily="18" charset="0"/>
            </a:endParaRPr>
          </a:p>
          <a:p>
            <a:pPr algn="just"/>
            <a:r>
              <a:rPr lang="fr-FR" sz="3200" dirty="0" smtClean="0">
                <a:latin typeface="Times New Roman" pitchFamily="18" charset="0"/>
                <a:cs typeface="Times New Roman" pitchFamily="18" charset="0"/>
              </a:rPr>
              <a:t>  </a:t>
            </a:r>
          </a:p>
          <a:p>
            <a:pPr algn="just"/>
            <a:r>
              <a:rPr lang="fr-FR" sz="3200" dirty="0">
                <a:latin typeface="Times New Roman" pitchFamily="18" charset="0"/>
                <a:cs typeface="Times New Roman" pitchFamily="18" charset="0"/>
              </a:rPr>
              <a:t>       La manipulation et l’administration des médicaments cytotoxiques préoccupent le milieu hospitalier du fait de leur toxicité intrinsèque. Le pharmacien est exposé comme toutes les autres catégories </a:t>
            </a:r>
            <a:r>
              <a:rPr lang="fr-FR" sz="3200" dirty="0" smtClean="0">
                <a:latin typeface="Times New Roman" pitchFamily="18" charset="0"/>
                <a:cs typeface="Times New Roman" pitchFamily="18" charset="0"/>
              </a:rPr>
              <a:t>professionnelles. </a:t>
            </a:r>
            <a:r>
              <a:rPr lang="fr-FR" sz="3200" dirty="0">
                <a:latin typeface="Times New Roman" pitchFamily="18" charset="0"/>
                <a:cs typeface="Times New Roman" pitchFamily="18" charset="0"/>
              </a:rPr>
              <a:t>Afin de limiter cette exposition, il doit assurer toutes les mesures de prévention individuelles et collectives au personnel manipulant.</a:t>
            </a:r>
          </a:p>
          <a:p>
            <a:pPr algn="just"/>
            <a:r>
              <a:rPr lang="fr-FR" sz="3200" b="1" dirty="0" smtClean="0">
                <a:latin typeface="Times New Roman" pitchFamily="18" charset="0"/>
                <a:cs typeface="Times New Roman" pitchFamily="18" charset="0"/>
              </a:rPr>
              <a:t>L’objectif </a:t>
            </a:r>
            <a:r>
              <a:rPr lang="fr-FR" sz="3200" b="1" dirty="0">
                <a:latin typeface="Times New Roman" pitchFamily="18" charset="0"/>
                <a:cs typeface="Times New Roman" pitchFamily="18" charset="0"/>
              </a:rPr>
              <a:t>de ce travail est l’évaluation de l’exposition professionnelle aux médicaments cytotoxiques et l’efficacité des moyens de protections disponibles, afin de mettre en œuvre des actions correctives et garantir ainsi la sécurité des professionnels de la santé.</a:t>
            </a:r>
          </a:p>
        </p:txBody>
      </p:sp>
      <p:sp>
        <p:nvSpPr>
          <p:cNvPr id="10" name="Arrondir un rectangle avec un coin diagonal 9"/>
          <p:cNvSpPr/>
          <p:nvPr/>
        </p:nvSpPr>
        <p:spPr>
          <a:xfrm>
            <a:off x="634608" y="6409012"/>
            <a:ext cx="3672408" cy="950506"/>
          </a:xfrm>
          <a:prstGeom prst="round2DiagRect">
            <a:avLst/>
          </a:prstGeom>
          <a:solidFill>
            <a:srgbClr val="CCEC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3600" b="1" dirty="0" smtClean="0">
                <a:solidFill>
                  <a:srgbClr val="0000FF"/>
                </a:solidFill>
                <a:latin typeface="Times New Roman" pitchFamily="18" charset="0"/>
                <a:cs typeface="Times New Roman" pitchFamily="18" charset="0"/>
              </a:rPr>
              <a:t>Introduction</a:t>
            </a:r>
            <a:r>
              <a:rPr lang="fr-FR" sz="3600" b="1" dirty="0" smtClean="0">
                <a:solidFill>
                  <a:srgbClr val="0000FF"/>
                </a:solidFill>
              </a:rPr>
              <a:t> </a:t>
            </a:r>
            <a:endParaRPr lang="fr-FR" sz="3600" b="1" dirty="0">
              <a:solidFill>
                <a:srgbClr val="0000FF"/>
              </a:solidFill>
            </a:endParaRPr>
          </a:p>
        </p:txBody>
      </p:sp>
      <p:sp>
        <p:nvSpPr>
          <p:cNvPr id="19" name="Arrondir un rectangle avec un coin diagonal 18"/>
          <p:cNvSpPr/>
          <p:nvPr/>
        </p:nvSpPr>
        <p:spPr>
          <a:xfrm>
            <a:off x="673395" y="13055399"/>
            <a:ext cx="4943404" cy="1087369"/>
          </a:xfrm>
          <a:prstGeom prst="round2DiagRect">
            <a:avLst/>
          </a:prstGeom>
          <a:solidFill>
            <a:srgbClr val="CCEC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3600" b="1" dirty="0" smtClean="0">
                <a:solidFill>
                  <a:srgbClr val="0000FF"/>
                </a:solidFill>
                <a:latin typeface="Times New Roman" pitchFamily="18" charset="0"/>
                <a:cs typeface="Times New Roman" pitchFamily="18" charset="0"/>
              </a:rPr>
              <a:t>Matériel et méthodes </a:t>
            </a:r>
            <a:endParaRPr lang="fr-FR" sz="3600" b="1" dirty="0">
              <a:solidFill>
                <a:srgbClr val="0000FF"/>
              </a:solidFill>
              <a:latin typeface="Times New Roman" pitchFamily="18" charset="0"/>
              <a:cs typeface="Times New Roman" pitchFamily="18" charset="0"/>
            </a:endParaRPr>
          </a:p>
        </p:txBody>
      </p:sp>
      <p:sp>
        <p:nvSpPr>
          <p:cNvPr id="24" name="Rectangle 23"/>
          <p:cNvSpPr/>
          <p:nvPr/>
        </p:nvSpPr>
        <p:spPr>
          <a:xfrm>
            <a:off x="864271" y="14121117"/>
            <a:ext cx="11089232" cy="12097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buFont typeface="+mj-lt"/>
              <a:buAutoNum type="arabicPeriod"/>
            </a:pPr>
            <a:r>
              <a:rPr lang="fr-FR" sz="3200" b="1" dirty="0">
                <a:solidFill>
                  <a:srgbClr val="002060"/>
                </a:solidFill>
                <a:latin typeface="Times New Roman" pitchFamily="18" charset="0"/>
                <a:cs typeface="Times New Roman" pitchFamily="18" charset="0"/>
              </a:rPr>
              <a:t>Description de notre unité de préparation des anticancéreux </a:t>
            </a:r>
            <a:r>
              <a:rPr lang="fr-FR" sz="3200" b="1" dirty="0" smtClean="0">
                <a:solidFill>
                  <a:srgbClr val="002060"/>
                </a:solidFill>
                <a:latin typeface="Times New Roman" pitchFamily="18" charset="0"/>
                <a:cs typeface="Times New Roman" pitchFamily="18" charset="0"/>
              </a:rPr>
              <a:t>:</a:t>
            </a:r>
            <a:endParaRPr lang="fr-FR" sz="3200" b="1" dirty="0">
              <a:solidFill>
                <a:srgbClr val="002060"/>
              </a:solidFill>
              <a:latin typeface="Times New Roman" pitchFamily="18" charset="0"/>
              <a:cs typeface="Times New Roman" pitchFamily="18" charset="0"/>
            </a:endParaRPr>
          </a:p>
        </p:txBody>
      </p:sp>
      <p:pic>
        <p:nvPicPr>
          <p:cNvPr id="1026" name="Picture 2" descr="C:\Users\scs\Documents\viber image.jpg"/>
          <p:cNvPicPr>
            <a:picLocks noChangeAspect="1" noChangeArrowheads="1"/>
          </p:cNvPicPr>
          <p:nvPr/>
        </p:nvPicPr>
        <p:blipFill>
          <a:blip r:embed="rId2" cstate="print"/>
          <a:srcRect/>
          <a:stretch>
            <a:fillRect/>
          </a:stretch>
        </p:blipFill>
        <p:spPr bwMode="auto">
          <a:xfrm>
            <a:off x="618379" y="15330852"/>
            <a:ext cx="5750032" cy="5342994"/>
          </a:xfrm>
          <a:prstGeom prst="rect">
            <a:avLst/>
          </a:prstGeom>
          <a:noFill/>
        </p:spPr>
      </p:pic>
      <p:sp>
        <p:nvSpPr>
          <p:cNvPr id="33" name="Rectangle 32"/>
          <p:cNvSpPr/>
          <p:nvPr/>
        </p:nvSpPr>
        <p:spPr>
          <a:xfrm>
            <a:off x="6476422" y="14329892"/>
            <a:ext cx="5080465" cy="41071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Wingdings" panose="05000000000000000000" pitchFamily="2" charset="2"/>
              <a:buChar char="§"/>
            </a:pPr>
            <a:r>
              <a:rPr lang="fr-FR" sz="3200" dirty="0">
                <a:solidFill>
                  <a:schemeClr val="tx1"/>
                </a:solidFill>
                <a:latin typeface="Times New Roman" pitchFamily="18" charset="0"/>
                <a:cs typeface="Times New Roman" pitchFamily="18" charset="0"/>
              </a:rPr>
              <a:t>Salle fermée isolée du reste du service </a:t>
            </a:r>
            <a:endParaRPr lang="fr-FR" sz="3200" dirty="0" smtClean="0">
              <a:solidFill>
                <a:schemeClr val="tx1"/>
              </a:solidFill>
              <a:latin typeface="Times New Roman" pitchFamily="18" charset="0"/>
              <a:cs typeface="Times New Roman" pitchFamily="18" charset="0"/>
            </a:endParaRPr>
          </a:p>
          <a:p>
            <a:pPr marL="457200" indent="-457200">
              <a:buFont typeface="Wingdings" panose="05000000000000000000" pitchFamily="2" charset="2"/>
              <a:buChar char="§"/>
            </a:pPr>
            <a:r>
              <a:rPr lang="fr-FR" sz="3200" dirty="0" smtClean="0">
                <a:solidFill>
                  <a:schemeClr val="tx1"/>
                </a:solidFill>
                <a:latin typeface="Times New Roman" pitchFamily="18" charset="0"/>
                <a:cs typeface="Times New Roman" pitchFamily="18" charset="0"/>
              </a:rPr>
              <a:t>Présence </a:t>
            </a:r>
            <a:r>
              <a:rPr lang="fr-FR" sz="3200" dirty="0">
                <a:solidFill>
                  <a:schemeClr val="tx1"/>
                </a:solidFill>
                <a:latin typeface="Times New Roman" pitchFamily="18" charset="0"/>
                <a:cs typeface="Times New Roman" pitchFamily="18" charset="0"/>
              </a:rPr>
              <a:t>d’un passe plat évitant l’accès aux étrangers </a:t>
            </a:r>
            <a:endParaRPr lang="fr-FR" sz="3200" dirty="0" smtClean="0">
              <a:solidFill>
                <a:schemeClr val="tx1"/>
              </a:solidFill>
              <a:latin typeface="Times New Roman" pitchFamily="18" charset="0"/>
              <a:cs typeface="Times New Roman" pitchFamily="18" charset="0"/>
            </a:endParaRPr>
          </a:p>
          <a:p>
            <a:pPr marL="457200" indent="-457200">
              <a:buFont typeface="Wingdings" panose="05000000000000000000" pitchFamily="2" charset="2"/>
              <a:buChar char="§"/>
            </a:pPr>
            <a:r>
              <a:rPr lang="fr-FR" sz="3200" dirty="0" smtClean="0">
                <a:solidFill>
                  <a:schemeClr val="tx1"/>
                </a:solidFill>
                <a:latin typeface="Times New Roman" pitchFamily="18" charset="0"/>
                <a:cs typeface="Times New Roman" pitchFamily="18" charset="0"/>
              </a:rPr>
              <a:t>Hotte </a:t>
            </a:r>
            <a:r>
              <a:rPr lang="fr-FR" sz="3200" dirty="0">
                <a:solidFill>
                  <a:schemeClr val="tx1"/>
                </a:solidFill>
                <a:latin typeface="Times New Roman" pitchFamily="18" charset="0"/>
                <a:cs typeface="Times New Roman" pitchFamily="18" charset="0"/>
              </a:rPr>
              <a:t>à flux d’air laminaire</a:t>
            </a:r>
            <a:r>
              <a:rPr lang="fr-FR" sz="3200" dirty="0" smtClean="0">
                <a:solidFill>
                  <a:schemeClr val="tx1"/>
                </a:solidFill>
                <a:latin typeface="Times New Roman" pitchFamily="18" charset="0"/>
                <a:cs typeface="Times New Roman" pitchFamily="18" charset="0"/>
              </a:rPr>
              <a:t>;</a:t>
            </a:r>
          </a:p>
        </p:txBody>
      </p:sp>
      <p:sp>
        <p:nvSpPr>
          <p:cNvPr id="47" name="Rectangle 46"/>
          <p:cNvSpPr/>
          <p:nvPr/>
        </p:nvSpPr>
        <p:spPr>
          <a:xfrm>
            <a:off x="936278" y="28544271"/>
            <a:ext cx="3370737" cy="172819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3600" b="1" dirty="0" smtClean="0">
                <a:solidFill>
                  <a:schemeClr val="accent1"/>
                </a:solidFill>
              </a:rPr>
              <a:t>PHARMACIEN</a:t>
            </a:r>
            <a:endParaRPr lang="fr-FR" sz="3600" b="1" dirty="0">
              <a:solidFill>
                <a:schemeClr val="accent1"/>
              </a:solidFill>
            </a:endParaRPr>
          </a:p>
        </p:txBody>
      </p:sp>
      <p:sp>
        <p:nvSpPr>
          <p:cNvPr id="48" name="Accolade ouvrante 47"/>
          <p:cNvSpPr/>
          <p:nvPr/>
        </p:nvSpPr>
        <p:spPr>
          <a:xfrm>
            <a:off x="4320655" y="28241837"/>
            <a:ext cx="1008112" cy="233305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just"/>
            <a:endParaRPr lang="fr-FR"/>
          </a:p>
        </p:txBody>
      </p:sp>
      <p:sp>
        <p:nvSpPr>
          <p:cNvPr id="49" name="ZoneTexte 48"/>
          <p:cNvSpPr txBox="1"/>
          <p:nvPr/>
        </p:nvSpPr>
        <p:spPr>
          <a:xfrm>
            <a:off x="5025412" y="28623536"/>
            <a:ext cx="5904656" cy="1569660"/>
          </a:xfrm>
          <a:prstGeom prst="rect">
            <a:avLst/>
          </a:prstGeom>
          <a:noFill/>
        </p:spPr>
        <p:txBody>
          <a:bodyPr wrap="square" rtlCol="0">
            <a:spAutoFit/>
          </a:bodyPr>
          <a:lstStyle/>
          <a:p>
            <a:pPr marL="457200" lvl="0" indent="-457200">
              <a:buFont typeface="Wingdings" panose="05000000000000000000" pitchFamily="2" charset="2"/>
              <a:buChar char="§"/>
            </a:pPr>
            <a:r>
              <a:rPr lang="fr-FR" sz="3200" dirty="0" smtClean="0">
                <a:latin typeface="Times New Roman" pitchFamily="18" charset="0"/>
                <a:cs typeface="Times New Roman" pitchFamily="18" charset="0"/>
              </a:rPr>
              <a:t>Dispensation;</a:t>
            </a:r>
          </a:p>
          <a:p>
            <a:pPr marL="457200" lvl="0" indent="-457200">
              <a:buFont typeface="Wingdings" panose="05000000000000000000" pitchFamily="2" charset="2"/>
              <a:buChar char="§"/>
            </a:pPr>
            <a:r>
              <a:rPr lang="fr-FR" sz="3200" dirty="0" smtClean="0">
                <a:latin typeface="Times New Roman" pitchFamily="18" charset="0"/>
                <a:cs typeface="Times New Roman" pitchFamily="18" charset="0"/>
              </a:rPr>
              <a:t>Supervision (inhalation);</a:t>
            </a:r>
          </a:p>
          <a:p>
            <a:pPr marL="457200" lvl="0" indent="-457200">
              <a:buFont typeface="Wingdings" panose="05000000000000000000" pitchFamily="2" charset="2"/>
              <a:buChar char="§"/>
            </a:pPr>
            <a:r>
              <a:rPr lang="fr-FR" sz="3200" dirty="0" smtClean="0">
                <a:latin typeface="Times New Roman" pitchFamily="18" charset="0"/>
                <a:cs typeface="Times New Roman" pitchFamily="18" charset="0"/>
              </a:rPr>
              <a:t>contrôle </a:t>
            </a:r>
            <a:r>
              <a:rPr lang="fr-FR" sz="3200" dirty="0">
                <a:latin typeface="Times New Roman" pitchFamily="18" charset="0"/>
                <a:cs typeface="Times New Roman" pitchFamily="18" charset="0"/>
              </a:rPr>
              <a:t>du produit fini… </a:t>
            </a:r>
            <a:endParaRPr lang="fr-FR" sz="3200" dirty="0" smtClean="0">
              <a:latin typeface="Times New Roman" pitchFamily="18" charset="0"/>
              <a:cs typeface="Times New Roman" pitchFamily="18" charset="0"/>
            </a:endParaRPr>
          </a:p>
        </p:txBody>
      </p:sp>
      <p:sp>
        <p:nvSpPr>
          <p:cNvPr id="51" name="Arrondir un rectangle avec un coin diagonal 50"/>
          <p:cNvSpPr/>
          <p:nvPr/>
        </p:nvSpPr>
        <p:spPr>
          <a:xfrm>
            <a:off x="13177639" y="23330892"/>
            <a:ext cx="4943404" cy="1087369"/>
          </a:xfrm>
          <a:prstGeom prst="round2DiagRect">
            <a:avLst/>
          </a:prstGeom>
          <a:solidFill>
            <a:srgbClr val="CCEC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3600" b="1" dirty="0" smtClean="0">
                <a:solidFill>
                  <a:srgbClr val="0000FF"/>
                </a:solidFill>
                <a:latin typeface="Times New Roman" pitchFamily="18" charset="0"/>
                <a:cs typeface="Times New Roman" pitchFamily="18" charset="0"/>
              </a:rPr>
              <a:t>Résultats et discussion</a:t>
            </a:r>
            <a:endParaRPr lang="fr-FR" sz="3600" b="1" dirty="0">
              <a:solidFill>
                <a:srgbClr val="0000FF"/>
              </a:solidFill>
              <a:latin typeface="Times New Roman" pitchFamily="18" charset="0"/>
              <a:cs typeface="Times New Roman" pitchFamily="18" charset="0"/>
            </a:endParaRPr>
          </a:p>
        </p:txBody>
      </p:sp>
      <p:sp>
        <p:nvSpPr>
          <p:cNvPr id="81" name="Arrondir un rectangle avec un coin diagonal 80"/>
          <p:cNvSpPr/>
          <p:nvPr/>
        </p:nvSpPr>
        <p:spPr>
          <a:xfrm>
            <a:off x="12993147" y="35212212"/>
            <a:ext cx="2848789" cy="1087369"/>
          </a:xfrm>
          <a:prstGeom prst="round2DiagRect">
            <a:avLst/>
          </a:prstGeom>
          <a:solidFill>
            <a:srgbClr val="CCEC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3600" b="1" dirty="0" smtClean="0">
                <a:solidFill>
                  <a:srgbClr val="0000FF"/>
                </a:solidFill>
                <a:latin typeface="Times New Roman" pitchFamily="18" charset="0"/>
                <a:cs typeface="Times New Roman" pitchFamily="18" charset="0"/>
              </a:rPr>
              <a:t>Conclusion </a:t>
            </a:r>
            <a:endParaRPr lang="fr-FR" sz="3600" b="1" dirty="0">
              <a:solidFill>
                <a:srgbClr val="0000FF"/>
              </a:solidFill>
              <a:latin typeface="Times New Roman" pitchFamily="18" charset="0"/>
              <a:cs typeface="Times New Roman" pitchFamily="18" charset="0"/>
            </a:endParaRPr>
          </a:p>
        </p:txBody>
      </p:sp>
      <p:sp>
        <p:nvSpPr>
          <p:cNvPr id="82" name="ZoneTexte 81"/>
          <p:cNvSpPr txBox="1"/>
          <p:nvPr/>
        </p:nvSpPr>
        <p:spPr>
          <a:xfrm>
            <a:off x="12673583" y="36724380"/>
            <a:ext cx="11809312" cy="3539430"/>
          </a:xfrm>
          <a:prstGeom prst="rect">
            <a:avLst/>
          </a:prstGeom>
          <a:noFill/>
        </p:spPr>
        <p:txBody>
          <a:bodyPr wrap="square" rtlCol="0">
            <a:spAutoFit/>
          </a:bodyPr>
          <a:lstStyle/>
          <a:p>
            <a:pPr algn="just"/>
            <a:r>
              <a:rPr lang="fr-FR" sz="3200" dirty="0">
                <a:latin typeface="Times New Roman" pitchFamily="18" charset="0"/>
                <a:cs typeface="Times New Roman" pitchFamily="18" charset="0"/>
              </a:rPr>
              <a:t> </a:t>
            </a:r>
            <a:r>
              <a:rPr lang="fr-FR" sz="3200" dirty="0" smtClean="0">
                <a:latin typeface="Times New Roman" pitchFamily="18" charset="0"/>
                <a:cs typeface="Times New Roman" pitchFamily="18" charset="0"/>
              </a:rPr>
              <a:t>          Vrai </a:t>
            </a:r>
            <a:r>
              <a:rPr lang="fr-FR" sz="3200" dirty="0">
                <a:latin typeface="Times New Roman" pitchFamily="18" charset="0"/>
                <a:cs typeface="Times New Roman" pitchFamily="18" charset="0"/>
              </a:rPr>
              <a:t>que ce niveau d’exposition n’est pas intensif, mais la manipulation des cytotoxiques reste un acte dangereux nécessitant une réévaluation des pratiques professionnelles et le renforcement des mesures préventives. De plus l’ICC reste un critère subjectif, de ce fait on a besoin des données qualitatives et quantitatives reflétant mieux le niveau d’exposition réel en faisant appel à la </a:t>
            </a:r>
            <a:r>
              <a:rPr lang="fr-FR" sz="3200" dirty="0" err="1">
                <a:latin typeface="Times New Roman" pitchFamily="18" charset="0"/>
                <a:cs typeface="Times New Roman" pitchFamily="18" charset="0"/>
              </a:rPr>
              <a:t>biométrologie</a:t>
            </a:r>
            <a:r>
              <a:rPr lang="fr-FR" sz="3200" dirty="0">
                <a:latin typeface="Times New Roman" pitchFamily="18" charset="0"/>
                <a:cs typeface="Times New Roman" pitchFamily="18" charset="0"/>
              </a:rPr>
              <a:t> et les mesures de la contamination des surfaces.</a:t>
            </a:r>
          </a:p>
        </p:txBody>
      </p:sp>
      <p:sp>
        <p:nvSpPr>
          <p:cNvPr id="83" name="ZoneTexte 82"/>
          <p:cNvSpPr txBox="1"/>
          <p:nvPr/>
        </p:nvSpPr>
        <p:spPr>
          <a:xfrm>
            <a:off x="2088407" y="41685381"/>
            <a:ext cx="8496944" cy="1015663"/>
          </a:xfrm>
          <a:prstGeom prst="rect">
            <a:avLst/>
          </a:prstGeom>
          <a:noFill/>
        </p:spPr>
        <p:txBody>
          <a:bodyPr wrap="square" numCol="2" rtlCol="0">
            <a:spAutoFit/>
          </a:bodyPr>
          <a:lstStyle/>
          <a:p>
            <a:r>
              <a:rPr lang="fr-FR" sz="2000" b="1" dirty="0" smtClean="0">
                <a:latin typeface="Times New Roman" pitchFamily="18" charset="0"/>
                <a:cs typeface="Times New Roman" pitchFamily="18" charset="0"/>
              </a:rPr>
              <a:t>Abréviations</a:t>
            </a:r>
          </a:p>
          <a:p>
            <a:pPr>
              <a:buFont typeface="Arial" pitchFamily="34" charset="0"/>
              <a:buChar char="•"/>
            </a:pPr>
            <a:r>
              <a:rPr lang="fr-FR" sz="2000" b="1" dirty="0" smtClean="0">
                <a:latin typeface="Times New Roman" pitchFamily="18" charset="0"/>
                <a:cs typeface="Times New Roman" pitchFamily="18" charset="0"/>
              </a:rPr>
              <a:t>ICC: </a:t>
            </a:r>
            <a:r>
              <a:rPr lang="fr-FR" sz="2000" dirty="0" smtClean="0">
                <a:latin typeface="Times New Roman" pitchFamily="18" charset="0"/>
                <a:cs typeface="Times New Roman" pitchFamily="18" charset="0"/>
              </a:rPr>
              <a:t>indice de contact cytotoxique</a:t>
            </a:r>
            <a:endParaRPr lang="fr-FR" sz="2000" b="1" dirty="0" smtClean="0">
              <a:latin typeface="Times New Roman" pitchFamily="18" charset="0"/>
              <a:cs typeface="Times New Roman" pitchFamily="18" charset="0"/>
            </a:endParaRPr>
          </a:p>
          <a:p>
            <a:pPr>
              <a:buFont typeface="Arial" pitchFamily="34" charset="0"/>
              <a:buChar char="•"/>
            </a:pPr>
            <a:r>
              <a:rPr lang="fr-FR" sz="2000" b="1" dirty="0" smtClean="0">
                <a:latin typeface="Times New Roman" pitchFamily="18" charset="0"/>
                <a:cs typeface="Times New Roman" pitchFamily="18" charset="0"/>
              </a:rPr>
              <a:t>BPP: </a:t>
            </a:r>
            <a:r>
              <a:rPr lang="fr-FR" sz="2000" dirty="0" smtClean="0">
                <a:latin typeface="Times New Roman" pitchFamily="18" charset="0"/>
                <a:cs typeface="Times New Roman" pitchFamily="18" charset="0"/>
              </a:rPr>
              <a:t>bonnes pratiques de préparation </a:t>
            </a:r>
          </a:p>
          <a:p>
            <a:endParaRPr lang="fr-FR" sz="2000" dirty="0">
              <a:latin typeface="Times New Roman" pitchFamily="18" charset="0"/>
              <a:cs typeface="Times New Roman" pitchFamily="18" charset="0"/>
            </a:endParaRPr>
          </a:p>
        </p:txBody>
      </p:sp>
      <p:cxnSp>
        <p:nvCxnSpPr>
          <p:cNvPr id="64" name="Connecteur droit 63"/>
          <p:cNvCxnSpPr/>
          <p:nvPr/>
        </p:nvCxnSpPr>
        <p:spPr>
          <a:xfrm>
            <a:off x="1872383" y="41476908"/>
            <a:ext cx="21314368"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ZoneTexte 1"/>
          <p:cNvSpPr txBox="1"/>
          <p:nvPr/>
        </p:nvSpPr>
        <p:spPr>
          <a:xfrm>
            <a:off x="610292" y="21238592"/>
            <a:ext cx="10877109" cy="2308324"/>
          </a:xfrm>
          <a:prstGeom prst="rect">
            <a:avLst/>
          </a:prstGeom>
          <a:noFill/>
        </p:spPr>
        <p:txBody>
          <a:bodyPr wrap="square" rtlCol="0">
            <a:spAutoFit/>
          </a:bodyPr>
          <a:lstStyle/>
          <a:p>
            <a:pPr marL="457200" indent="-457200">
              <a:buFont typeface="Wingdings" panose="05000000000000000000" pitchFamily="2" charset="2"/>
              <a:buChar char="§"/>
            </a:pPr>
            <a:endParaRPr lang="fr-FR" sz="3600" dirty="0">
              <a:latin typeface="Times New Roman" pitchFamily="18" charset="0"/>
              <a:cs typeface="Times New Roman" pitchFamily="18" charset="0"/>
            </a:endParaRPr>
          </a:p>
          <a:p>
            <a:r>
              <a:rPr lang="fr-FR" sz="3600" b="1" dirty="0" smtClean="0">
                <a:latin typeface="Times New Roman" pitchFamily="18" charset="0"/>
                <a:cs typeface="Times New Roman" pitchFamily="18" charset="0"/>
              </a:rPr>
              <a:t>Personnel:</a:t>
            </a:r>
          </a:p>
          <a:p>
            <a:pPr marL="571500" indent="-571500">
              <a:buFont typeface="Wingdings" panose="05000000000000000000" pitchFamily="2" charset="2"/>
              <a:buChar char="§"/>
            </a:pPr>
            <a:r>
              <a:rPr lang="fr-FR" sz="3600" dirty="0" smtClean="0">
                <a:latin typeface="Times New Roman" pitchFamily="18" charset="0"/>
                <a:cs typeface="Times New Roman" pitchFamily="18" charset="0"/>
              </a:rPr>
              <a:t>Préparateurs </a:t>
            </a:r>
            <a:r>
              <a:rPr lang="fr-FR" sz="3600" dirty="0">
                <a:latin typeface="Times New Roman" pitchFamily="18" charset="0"/>
                <a:cs typeface="Times New Roman" pitchFamily="18" charset="0"/>
              </a:rPr>
              <a:t>formés et </a:t>
            </a:r>
            <a:r>
              <a:rPr lang="fr-FR" sz="3600" dirty="0" smtClean="0">
                <a:latin typeface="Times New Roman" pitchFamily="18" charset="0"/>
                <a:cs typeface="Times New Roman" pitchFamily="18" charset="0"/>
              </a:rPr>
              <a:t>qualifiés</a:t>
            </a:r>
          </a:p>
          <a:p>
            <a:pPr marL="571500" indent="-571500">
              <a:buFont typeface="Wingdings" panose="05000000000000000000" pitchFamily="2" charset="2"/>
              <a:buChar char="§"/>
            </a:pPr>
            <a:r>
              <a:rPr lang="fr-FR" sz="3600" dirty="0" smtClean="0">
                <a:latin typeface="Times New Roman" pitchFamily="18" charset="0"/>
                <a:cs typeface="Times New Roman" pitchFamily="18" charset="0"/>
              </a:rPr>
              <a:t>2 </a:t>
            </a:r>
            <a:r>
              <a:rPr lang="fr-FR" sz="3600" dirty="0">
                <a:latin typeface="Times New Roman" pitchFamily="18" charset="0"/>
                <a:cs typeface="Times New Roman" pitchFamily="18" charset="0"/>
              </a:rPr>
              <a:t>pharmaciens spécialiste ne pharmacie </a:t>
            </a:r>
            <a:r>
              <a:rPr lang="fr-FR" sz="3600" dirty="0" smtClean="0">
                <a:latin typeface="Times New Roman" pitchFamily="18" charset="0"/>
                <a:cs typeface="Times New Roman" pitchFamily="18" charset="0"/>
              </a:rPr>
              <a:t>galénique</a:t>
            </a:r>
            <a:endParaRPr lang="fr-FR" sz="3600" dirty="0"/>
          </a:p>
        </p:txBody>
      </p:sp>
      <p:sp>
        <p:nvSpPr>
          <p:cNvPr id="57" name="Rectangle 56"/>
          <p:cNvSpPr/>
          <p:nvPr/>
        </p:nvSpPr>
        <p:spPr>
          <a:xfrm>
            <a:off x="610292" y="23474908"/>
            <a:ext cx="11089232" cy="12097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buFont typeface="+mj-lt"/>
              <a:buAutoNum type="arabicPeriod" startAt="2"/>
            </a:pPr>
            <a:r>
              <a:rPr lang="fr-FR" sz="3200" b="1" dirty="0" smtClean="0">
                <a:solidFill>
                  <a:srgbClr val="002060"/>
                </a:solidFill>
                <a:latin typeface="Times New Roman" pitchFamily="18" charset="0"/>
                <a:cs typeface="Times New Roman" pitchFamily="18" charset="0"/>
              </a:rPr>
              <a:t>Types de toxicité: </a:t>
            </a:r>
            <a:endParaRPr lang="fr-FR" sz="3200" b="1" dirty="0">
              <a:solidFill>
                <a:srgbClr val="002060"/>
              </a:solidFill>
              <a:latin typeface="Times New Roman" pitchFamily="18" charset="0"/>
              <a:cs typeface="Times New Roman" pitchFamily="18" charset="0"/>
            </a:endParaRPr>
          </a:p>
        </p:txBody>
      </p:sp>
      <p:sp>
        <p:nvSpPr>
          <p:cNvPr id="3" name="ZoneTexte 2"/>
          <p:cNvSpPr txBox="1"/>
          <p:nvPr/>
        </p:nvSpPr>
        <p:spPr>
          <a:xfrm>
            <a:off x="610292" y="24551886"/>
            <a:ext cx="11631243" cy="2862322"/>
          </a:xfrm>
          <a:prstGeom prst="rect">
            <a:avLst/>
          </a:prstGeom>
          <a:noFill/>
        </p:spPr>
        <p:txBody>
          <a:bodyPr wrap="square" rtlCol="0">
            <a:spAutoFit/>
          </a:bodyPr>
          <a:lstStyle/>
          <a:p>
            <a:pPr lvl="0" algn="just"/>
            <a:r>
              <a:rPr lang="fr-FR" sz="3600" b="1" dirty="0">
                <a:solidFill>
                  <a:srgbClr val="C00000"/>
                </a:solidFill>
                <a:latin typeface="Times New Roman" panose="02020603050405020304" pitchFamily="18" charset="0"/>
                <a:ea typeface="Tahoma" panose="020B0604030504040204" pitchFamily="34" charset="0"/>
                <a:cs typeface="Times New Roman" panose="02020603050405020304" pitchFamily="18" charset="0"/>
              </a:rPr>
              <a:t>Toxicité aigue ou immédiate : </a:t>
            </a:r>
            <a:r>
              <a:rPr lang="fr-FR" sz="3600" dirty="0">
                <a:latin typeface="Times New Roman" panose="02020603050405020304" pitchFamily="18" charset="0"/>
                <a:ea typeface="Tahoma" panose="020B0604030504040204" pitchFamily="34" charset="0"/>
                <a:cs typeface="Times New Roman" panose="02020603050405020304" pitchFamily="18" charset="0"/>
              </a:rPr>
              <a:t>due à un contact avec des quantités non négligeables suite à un accident ou absence de mesures de </a:t>
            </a:r>
            <a:r>
              <a:rPr lang="fr-FR" sz="3600" dirty="0" smtClean="0">
                <a:latin typeface="Times New Roman" panose="02020603050405020304" pitchFamily="18" charset="0"/>
                <a:ea typeface="Tahoma" panose="020B0604030504040204" pitchFamily="34" charset="0"/>
                <a:cs typeface="Times New Roman" panose="02020603050405020304" pitchFamily="18" charset="0"/>
              </a:rPr>
              <a:t>préventions.</a:t>
            </a:r>
            <a:endParaRPr lang="fr-FR" sz="3600" dirty="0">
              <a:latin typeface="Times New Roman" panose="02020603050405020304" pitchFamily="18" charset="0"/>
              <a:ea typeface="Tahoma" panose="020B0604030504040204" pitchFamily="34" charset="0"/>
              <a:cs typeface="Times New Roman" panose="02020603050405020304" pitchFamily="18" charset="0"/>
            </a:endParaRPr>
          </a:p>
          <a:p>
            <a:pPr algn="just"/>
            <a:r>
              <a:rPr lang="fr-FR" sz="3600" b="1" dirty="0" smtClean="0">
                <a:solidFill>
                  <a:srgbClr val="C00000"/>
                </a:solidFill>
                <a:latin typeface="Times New Roman" panose="02020603050405020304" pitchFamily="18" charset="0"/>
                <a:ea typeface="Tahoma" panose="020B0604030504040204" pitchFamily="34" charset="0"/>
                <a:cs typeface="Times New Roman" panose="02020603050405020304" pitchFamily="18" charset="0"/>
              </a:rPr>
              <a:t>Toxicité </a:t>
            </a:r>
            <a:r>
              <a:rPr lang="fr-FR" sz="3600" b="1" dirty="0">
                <a:solidFill>
                  <a:srgbClr val="C00000"/>
                </a:solidFill>
                <a:latin typeface="Times New Roman" panose="02020603050405020304" pitchFamily="18" charset="0"/>
                <a:ea typeface="Tahoma" panose="020B0604030504040204" pitchFamily="34" charset="0"/>
                <a:cs typeface="Times New Roman" panose="02020603050405020304" pitchFamily="18" charset="0"/>
              </a:rPr>
              <a:t>retardée : </a:t>
            </a:r>
            <a:r>
              <a:rPr lang="fr-FR" sz="3600" dirty="0">
                <a:latin typeface="Times New Roman" panose="02020603050405020304" pitchFamily="18" charset="0"/>
                <a:ea typeface="Tahoma" panose="020B0604030504040204" pitchFamily="34" charset="0"/>
                <a:cs typeface="Times New Roman" panose="02020603050405020304" pitchFamily="18" charset="0"/>
              </a:rPr>
              <a:t>due à </a:t>
            </a:r>
            <a:r>
              <a:rPr lang="fr-FR" sz="3600" dirty="0" smtClean="0">
                <a:latin typeface="Times New Roman" panose="02020603050405020304" pitchFamily="18" charset="0"/>
                <a:ea typeface="Tahoma" panose="020B0604030504040204" pitchFamily="34" charset="0"/>
                <a:cs typeface="Times New Roman" panose="02020603050405020304" pitchFamily="18" charset="0"/>
              </a:rPr>
              <a:t>un </a:t>
            </a:r>
            <a:r>
              <a:rPr lang="fr-FR" sz="3600" dirty="0">
                <a:latin typeface="Times New Roman" panose="02020603050405020304" pitchFamily="18" charset="0"/>
                <a:ea typeface="Tahoma" panose="020B0604030504040204" pitchFamily="34" charset="0"/>
                <a:cs typeface="Times New Roman" panose="02020603050405020304" pitchFamily="18" charset="0"/>
              </a:rPr>
              <a:t>contact avec des quantités variables sur une longue </a:t>
            </a:r>
            <a:r>
              <a:rPr lang="fr-FR" sz="3600" dirty="0" smtClean="0">
                <a:latin typeface="Times New Roman" panose="02020603050405020304" pitchFamily="18" charset="0"/>
                <a:ea typeface="Tahoma" panose="020B0604030504040204" pitchFamily="34" charset="0"/>
                <a:cs typeface="Times New Roman" panose="02020603050405020304" pitchFamily="18" charset="0"/>
              </a:rPr>
              <a:t>période. </a:t>
            </a:r>
            <a:endParaRPr lang="fr-FR" sz="36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60" name="Rectangle 59"/>
          <p:cNvSpPr/>
          <p:nvPr/>
        </p:nvSpPr>
        <p:spPr>
          <a:xfrm>
            <a:off x="576239" y="27003300"/>
            <a:ext cx="11089232" cy="12097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buFont typeface="+mj-lt"/>
              <a:buAutoNum type="arabicPeriod" startAt="3"/>
            </a:pPr>
            <a:r>
              <a:rPr lang="fr-FR" sz="3200" b="1" dirty="0" smtClean="0">
                <a:solidFill>
                  <a:srgbClr val="002060"/>
                </a:solidFill>
                <a:latin typeface="Times New Roman" pitchFamily="18" charset="0"/>
                <a:cs typeface="Times New Roman" pitchFamily="18" charset="0"/>
              </a:rPr>
              <a:t>Les différents modes d’exposition: </a:t>
            </a:r>
            <a:endParaRPr lang="fr-FR" sz="3200" b="1" dirty="0">
              <a:solidFill>
                <a:srgbClr val="002060"/>
              </a:solidFill>
              <a:latin typeface="Times New Roman" pitchFamily="18" charset="0"/>
              <a:cs typeface="Times New Roman" pitchFamily="18" charset="0"/>
            </a:endParaRPr>
          </a:p>
        </p:txBody>
      </p:sp>
      <p:sp>
        <p:nvSpPr>
          <p:cNvPr id="62" name="Rectangle 61"/>
          <p:cNvSpPr/>
          <p:nvPr/>
        </p:nvSpPr>
        <p:spPr>
          <a:xfrm>
            <a:off x="936279" y="30949339"/>
            <a:ext cx="3370737" cy="172819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3600" b="1" dirty="0" smtClean="0">
                <a:solidFill>
                  <a:schemeClr val="accent1"/>
                </a:solidFill>
              </a:rPr>
              <a:t>PREPARATEUR</a:t>
            </a:r>
            <a:endParaRPr lang="fr-FR" sz="3600" b="1" dirty="0">
              <a:solidFill>
                <a:schemeClr val="accent1"/>
              </a:solidFill>
            </a:endParaRPr>
          </a:p>
        </p:txBody>
      </p:sp>
      <p:sp>
        <p:nvSpPr>
          <p:cNvPr id="65" name="Accolade ouvrante 64"/>
          <p:cNvSpPr/>
          <p:nvPr/>
        </p:nvSpPr>
        <p:spPr>
          <a:xfrm>
            <a:off x="4320656" y="30646905"/>
            <a:ext cx="1008112" cy="233305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just"/>
            <a:endParaRPr lang="fr-FR"/>
          </a:p>
        </p:txBody>
      </p:sp>
      <p:sp>
        <p:nvSpPr>
          <p:cNvPr id="69" name="ZoneTexte 68"/>
          <p:cNvSpPr txBox="1"/>
          <p:nvPr/>
        </p:nvSpPr>
        <p:spPr>
          <a:xfrm>
            <a:off x="5056074" y="30536161"/>
            <a:ext cx="7216122" cy="2554545"/>
          </a:xfrm>
          <a:prstGeom prst="rect">
            <a:avLst/>
          </a:prstGeom>
          <a:noFill/>
        </p:spPr>
        <p:txBody>
          <a:bodyPr wrap="square" rtlCol="0">
            <a:spAutoFit/>
          </a:bodyPr>
          <a:lstStyle/>
          <a:p>
            <a:pPr marL="457200" lvl="0" indent="-457200">
              <a:buFont typeface="Wingdings" panose="05000000000000000000" pitchFamily="2" charset="2"/>
              <a:buChar char="§"/>
            </a:pPr>
            <a:r>
              <a:rPr lang="fr-FR" sz="3200" dirty="0" smtClean="0">
                <a:latin typeface="Times New Roman" pitchFamily="18" charset="0"/>
                <a:cs typeface="Times New Roman" pitchFamily="18" charset="0"/>
              </a:rPr>
              <a:t>Reconstitution </a:t>
            </a:r>
            <a:r>
              <a:rPr lang="fr-FR" sz="3200" dirty="0">
                <a:latin typeface="Times New Roman" pitchFamily="18" charset="0"/>
                <a:cs typeface="Times New Roman" pitchFamily="18" charset="0"/>
              </a:rPr>
              <a:t>des </a:t>
            </a:r>
            <a:r>
              <a:rPr lang="fr-FR" sz="3200" dirty="0" smtClean="0">
                <a:latin typeface="Times New Roman" pitchFamily="18" charset="0"/>
                <a:cs typeface="Times New Roman" pitchFamily="18" charset="0"/>
              </a:rPr>
              <a:t>lyophilisats; </a:t>
            </a:r>
            <a:endParaRPr lang="fr-FR" sz="3200" dirty="0">
              <a:latin typeface="Times New Roman" pitchFamily="18" charset="0"/>
              <a:cs typeface="Times New Roman" pitchFamily="18" charset="0"/>
            </a:endParaRPr>
          </a:p>
          <a:p>
            <a:pPr marL="457200" lvl="0" indent="-457200">
              <a:buFont typeface="Wingdings" panose="05000000000000000000" pitchFamily="2" charset="2"/>
              <a:buChar char="§"/>
            </a:pPr>
            <a:r>
              <a:rPr lang="fr-FR" sz="3200" dirty="0" smtClean="0">
                <a:latin typeface="Times New Roman" pitchFamily="18" charset="0"/>
                <a:cs typeface="Times New Roman" pitchFamily="18" charset="0"/>
              </a:rPr>
              <a:t>Dilution;</a:t>
            </a:r>
          </a:p>
          <a:p>
            <a:pPr marL="457200" lvl="0" indent="-457200">
              <a:buFont typeface="Wingdings" panose="05000000000000000000" pitchFamily="2" charset="2"/>
              <a:buChar char="§"/>
            </a:pPr>
            <a:r>
              <a:rPr lang="fr-FR" sz="3200" dirty="0">
                <a:latin typeface="Times New Roman" pitchFamily="18" charset="0"/>
                <a:cs typeface="Times New Roman" pitchFamily="18" charset="0"/>
              </a:rPr>
              <a:t>C</a:t>
            </a:r>
            <a:r>
              <a:rPr lang="fr-FR" sz="3200" dirty="0" smtClean="0">
                <a:latin typeface="Times New Roman" pitchFamily="18" charset="0"/>
                <a:cs typeface="Times New Roman" pitchFamily="18" charset="0"/>
              </a:rPr>
              <a:t>ontact </a:t>
            </a:r>
            <a:r>
              <a:rPr lang="fr-FR" sz="3200" dirty="0">
                <a:latin typeface="Times New Roman" pitchFamily="18" charset="0"/>
                <a:cs typeface="Times New Roman" pitchFamily="18" charset="0"/>
              </a:rPr>
              <a:t>avec l’extérieur des </a:t>
            </a:r>
            <a:r>
              <a:rPr lang="fr-FR" sz="3200" dirty="0" smtClean="0">
                <a:latin typeface="Times New Roman" pitchFamily="18" charset="0"/>
                <a:cs typeface="Times New Roman" pitchFamily="18" charset="0"/>
              </a:rPr>
              <a:t>flacons, </a:t>
            </a:r>
            <a:r>
              <a:rPr lang="fr-FR" sz="3200" dirty="0">
                <a:latin typeface="Times New Roman" pitchFamily="18" charset="0"/>
                <a:cs typeface="Times New Roman" pitchFamily="18" charset="0"/>
              </a:rPr>
              <a:t>des </a:t>
            </a:r>
            <a:r>
              <a:rPr lang="fr-FR" sz="3200" dirty="0" smtClean="0">
                <a:latin typeface="Times New Roman" pitchFamily="18" charset="0"/>
                <a:cs typeface="Times New Roman" pitchFamily="18" charset="0"/>
              </a:rPr>
              <a:t>surfaces, </a:t>
            </a:r>
            <a:r>
              <a:rPr lang="fr-FR" sz="3200" dirty="0">
                <a:latin typeface="Times New Roman" pitchFamily="18" charset="0"/>
                <a:cs typeface="Times New Roman" pitchFamily="18" charset="0"/>
              </a:rPr>
              <a:t>le sol ou les produits </a:t>
            </a:r>
            <a:r>
              <a:rPr lang="fr-FR" sz="3200" dirty="0" smtClean="0">
                <a:latin typeface="Times New Roman" pitchFamily="18" charset="0"/>
                <a:cs typeface="Times New Roman" pitchFamily="18" charset="0"/>
              </a:rPr>
              <a:t>finis; </a:t>
            </a:r>
            <a:endParaRPr lang="fr-FR" sz="3200" dirty="0">
              <a:latin typeface="Times New Roman" pitchFamily="18" charset="0"/>
              <a:cs typeface="Times New Roman" pitchFamily="18" charset="0"/>
            </a:endParaRPr>
          </a:p>
          <a:p>
            <a:pPr marL="457200" lvl="0" indent="-457200">
              <a:buFont typeface="Wingdings" panose="05000000000000000000" pitchFamily="2" charset="2"/>
              <a:buChar char="§"/>
            </a:pPr>
            <a:r>
              <a:rPr lang="fr-FR" sz="3200" dirty="0">
                <a:latin typeface="Times New Roman" pitchFamily="18" charset="0"/>
                <a:cs typeface="Times New Roman" pitchFamily="18" charset="0"/>
              </a:rPr>
              <a:t>Manipulation des déchets </a:t>
            </a:r>
            <a:r>
              <a:rPr lang="fr-FR" sz="3200" dirty="0" smtClean="0">
                <a:latin typeface="Times New Roman" pitchFamily="18" charset="0"/>
                <a:cs typeface="Times New Roman" pitchFamily="18" charset="0"/>
              </a:rPr>
              <a:t>générés… </a:t>
            </a:r>
            <a:endParaRPr lang="fr-FR" sz="3200" dirty="0">
              <a:latin typeface="Times New Roman" pitchFamily="18" charset="0"/>
              <a:cs typeface="Times New Roman" pitchFamily="18" charset="0"/>
            </a:endParaRPr>
          </a:p>
        </p:txBody>
      </p:sp>
      <p:sp>
        <p:nvSpPr>
          <p:cNvPr id="71" name="Rectangle 70"/>
          <p:cNvSpPr/>
          <p:nvPr/>
        </p:nvSpPr>
        <p:spPr>
          <a:xfrm>
            <a:off x="936279" y="33370717"/>
            <a:ext cx="3370737" cy="172819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3600" b="1" dirty="0" smtClean="0">
                <a:solidFill>
                  <a:schemeClr val="accent1"/>
                </a:solidFill>
              </a:rPr>
              <a:t>INFIRMIER </a:t>
            </a:r>
            <a:endParaRPr lang="fr-FR" sz="3600" b="1" dirty="0">
              <a:solidFill>
                <a:schemeClr val="accent1"/>
              </a:solidFill>
            </a:endParaRPr>
          </a:p>
        </p:txBody>
      </p:sp>
      <p:sp>
        <p:nvSpPr>
          <p:cNvPr id="72" name="Accolade ouvrante 71"/>
          <p:cNvSpPr/>
          <p:nvPr/>
        </p:nvSpPr>
        <p:spPr>
          <a:xfrm>
            <a:off x="4320656" y="33068283"/>
            <a:ext cx="1008112" cy="233305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just"/>
            <a:endParaRPr lang="fr-FR"/>
          </a:p>
        </p:txBody>
      </p:sp>
      <p:sp>
        <p:nvSpPr>
          <p:cNvPr id="73" name="ZoneTexte 72"/>
          <p:cNvSpPr txBox="1"/>
          <p:nvPr/>
        </p:nvSpPr>
        <p:spPr>
          <a:xfrm>
            <a:off x="4968727" y="33449982"/>
            <a:ext cx="7303469" cy="2062103"/>
          </a:xfrm>
          <a:prstGeom prst="rect">
            <a:avLst/>
          </a:prstGeom>
          <a:noFill/>
        </p:spPr>
        <p:txBody>
          <a:bodyPr wrap="square" rtlCol="0">
            <a:spAutoFit/>
          </a:bodyPr>
          <a:lstStyle/>
          <a:p>
            <a:pPr marL="457200" lvl="0" indent="-457200">
              <a:buFont typeface="Wingdings" panose="05000000000000000000" pitchFamily="2" charset="2"/>
              <a:buChar char="§"/>
            </a:pPr>
            <a:r>
              <a:rPr lang="fr-FR" sz="3200" dirty="0" smtClean="0">
                <a:latin typeface="Times New Roman" pitchFamily="18" charset="0"/>
                <a:cs typeface="Times New Roman" pitchFamily="18" charset="0"/>
              </a:rPr>
              <a:t>Administration;</a:t>
            </a:r>
          </a:p>
          <a:p>
            <a:pPr marL="457200" lvl="0" indent="-457200">
              <a:buFont typeface="Wingdings" panose="05000000000000000000" pitchFamily="2" charset="2"/>
              <a:buChar char="§"/>
            </a:pPr>
            <a:r>
              <a:rPr lang="fr-FR" sz="3200" dirty="0">
                <a:latin typeface="Times New Roman" pitchFamily="18" charset="0"/>
                <a:cs typeface="Times New Roman" pitchFamily="18" charset="0"/>
              </a:rPr>
              <a:t>C</a:t>
            </a:r>
            <a:r>
              <a:rPr lang="fr-FR" sz="3200" dirty="0" smtClean="0">
                <a:latin typeface="Times New Roman" pitchFamily="18" charset="0"/>
                <a:cs typeface="Times New Roman" pitchFamily="18" charset="0"/>
              </a:rPr>
              <a:t>ontact </a:t>
            </a:r>
            <a:r>
              <a:rPr lang="fr-FR" sz="3200" dirty="0">
                <a:latin typeface="Times New Roman" pitchFamily="18" charset="0"/>
                <a:cs typeface="Times New Roman" pitchFamily="18" charset="0"/>
              </a:rPr>
              <a:t>avec le malade et ses </a:t>
            </a:r>
            <a:r>
              <a:rPr lang="fr-FR" sz="3200" dirty="0" smtClean="0">
                <a:latin typeface="Times New Roman" pitchFamily="18" charset="0"/>
                <a:cs typeface="Times New Roman" pitchFamily="18" charset="0"/>
              </a:rPr>
              <a:t>excréments;</a:t>
            </a:r>
          </a:p>
          <a:p>
            <a:pPr marL="457200" lvl="0" indent="-457200">
              <a:buFont typeface="Wingdings" panose="05000000000000000000" pitchFamily="2" charset="2"/>
              <a:buChar char="§"/>
            </a:pPr>
            <a:r>
              <a:rPr lang="fr-FR" sz="3200" dirty="0">
                <a:latin typeface="Times New Roman" pitchFamily="18" charset="0"/>
                <a:cs typeface="Times New Roman" pitchFamily="18" charset="0"/>
              </a:rPr>
              <a:t>M</a:t>
            </a:r>
            <a:r>
              <a:rPr lang="fr-FR" sz="3200" dirty="0" smtClean="0">
                <a:latin typeface="Times New Roman" pitchFamily="18" charset="0"/>
                <a:cs typeface="Times New Roman" pitchFamily="18" charset="0"/>
              </a:rPr>
              <a:t>anipulation </a:t>
            </a:r>
            <a:r>
              <a:rPr lang="fr-FR" sz="3200" dirty="0">
                <a:latin typeface="Times New Roman" pitchFamily="18" charset="0"/>
                <a:cs typeface="Times New Roman" pitchFamily="18" charset="0"/>
              </a:rPr>
              <a:t>des déchets générés … </a:t>
            </a:r>
            <a:endParaRPr lang="fr-FR" sz="3200" dirty="0" smtClean="0">
              <a:latin typeface="Times New Roman" pitchFamily="18" charset="0"/>
              <a:cs typeface="Times New Roman" pitchFamily="18" charset="0"/>
            </a:endParaRPr>
          </a:p>
        </p:txBody>
      </p:sp>
      <p:sp>
        <p:nvSpPr>
          <p:cNvPr id="74" name="Rectangle 73"/>
          <p:cNvSpPr/>
          <p:nvPr/>
        </p:nvSpPr>
        <p:spPr>
          <a:xfrm>
            <a:off x="576239" y="35500244"/>
            <a:ext cx="11089232" cy="12097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buFont typeface="+mj-lt"/>
              <a:buAutoNum type="arabicPeriod" startAt="3"/>
            </a:pPr>
            <a:r>
              <a:rPr lang="fr-FR" sz="3200" b="1" dirty="0" smtClean="0">
                <a:solidFill>
                  <a:srgbClr val="002060"/>
                </a:solidFill>
                <a:latin typeface="Times New Roman" pitchFamily="18" charset="0"/>
                <a:cs typeface="Times New Roman" pitchFamily="18" charset="0"/>
              </a:rPr>
              <a:t>Les mesures de préventions: </a:t>
            </a:r>
            <a:endParaRPr lang="fr-FR" sz="3200" b="1" dirty="0">
              <a:solidFill>
                <a:srgbClr val="002060"/>
              </a:solidFill>
              <a:latin typeface="Times New Roman" pitchFamily="18" charset="0"/>
              <a:cs typeface="Times New Roman" pitchFamily="18" charset="0"/>
            </a:endParaRPr>
          </a:p>
        </p:txBody>
      </p:sp>
      <p:sp>
        <p:nvSpPr>
          <p:cNvPr id="75" name="Rectangle 74"/>
          <p:cNvSpPr/>
          <p:nvPr/>
        </p:nvSpPr>
        <p:spPr>
          <a:xfrm>
            <a:off x="936279" y="36349938"/>
            <a:ext cx="2880320" cy="1036915"/>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just">
              <a:buFont typeface="Arial" pitchFamily="34" charset="0"/>
              <a:buChar char="•"/>
            </a:pPr>
            <a:r>
              <a:rPr lang="fr-FR" sz="3600" b="1" dirty="0" smtClean="0">
                <a:solidFill>
                  <a:srgbClr val="FF0000"/>
                </a:solidFill>
                <a:latin typeface="Times New Roman" pitchFamily="18" charset="0"/>
                <a:cs typeface="Times New Roman" pitchFamily="18" charset="0"/>
              </a:rPr>
              <a:t>Collectives:  </a:t>
            </a:r>
            <a:endParaRPr lang="fr-FR" sz="3600" b="1" dirty="0">
              <a:solidFill>
                <a:srgbClr val="FF0000"/>
              </a:solidFill>
              <a:latin typeface="Times New Roman" pitchFamily="18" charset="0"/>
              <a:cs typeface="Times New Roman" pitchFamily="18" charset="0"/>
            </a:endParaRPr>
          </a:p>
        </p:txBody>
      </p:sp>
      <p:sp>
        <p:nvSpPr>
          <p:cNvPr id="77" name="Rectangle 76"/>
          <p:cNvSpPr/>
          <p:nvPr/>
        </p:nvSpPr>
        <p:spPr>
          <a:xfrm>
            <a:off x="13033624" y="6553028"/>
            <a:ext cx="2880320" cy="1036915"/>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just">
              <a:buFont typeface="Arial" pitchFamily="34" charset="0"/>
              <a:buChar char="•"/>
            </a:pPr>
            <a:r>
              <a:rPr lang="fr-FR" sz="3600" b="1" dirty="0" smtClean="0">
                <a:solidFill>
                  <a:srgbClr val="FF0000"/>
                </a:solidFill>
                <a:latin typeface="Times New Roman" pitchFamily="18" charset="0"/>
                <a:cs typeface="Times New Roman" pitchFamily="18" charset="0"/>
              </a:rPr>
              <a:t>Individuelle:  </a:t>
            </a:r>
            <a:endParaRPr lang="fr-FR" sz="3600" b="1" dirty="0">
              <a:solidFill>
                <a:srgbClr val="FF0000"/>
              </a:solidFill>
              <a:latin typeface="Times New Roman" pitchFamily="18" charset="0"/>
              <a:cs typeface="Times New Roman" pitchFamily="18" charset="0"/>
            </a:endParaRPr>
          </a:p>
        </p:txBody>
      </p:sp>
      <p:graphicFrame>
        <p:nvGraphicFramePr>
          <p:cNvPr id="13" name="Tableau 12"/>
          <p:cNvGraphicFramePr>
            <a:graphicFrameLocks noGrp="1"/>
          </p:cNvGraphicFramePr>
          <p:nvPr>
            <p:extLst>
              <p:ext uri="{D42A27DB-BD31-4B8C-83A1-F6EECF244321}">
                <p14:modId xmlns:p14="http://schemas.microsoft.com/office/powerpoint/2010/main" val="25883464"/>
              </p:ext>
            </p:extLst>
          </p:nvPr>
        </p:nvGraphicFramePr>
        <p:xfrm>
          <a:off x="13033622" y="7345116"/>
          <a:ext cx="11449272" cy="6217920"/>
        </p:xfrm>
        <a:graphic>
          <a:graphicData uri="http://schemas.openxmlformats.org/drawingml/2006/table">
            <a:tbl>
              <a:tblPr firstRow="1" bandRow="1">
                <a:tableStyleId>{74C1A8A3-306A-4EB7-A6B1-4F7E0EB9C5D6}</a:tableStyleId>
              </a:tblPr>
              <a:tblGrid>
                <a:gridCol w="8208913"/>
                <a:gridCol w="3240359"/>
              </a:tblGrid>
              <a:tr h="370840">
                <a:tc>
                  <a:txBody>
                    <a:bodyPr/>
                    <a:lstStyle/>
                    <a:p>
                      <a:pPr algn="ctr"/>
                      <a:r>
                        <a:rPr lang="fr-FR" sz="3200" dirty="0" smtClean="0">
                          <a:latin typeface="Times New Roman" panose="02020603050405020304" pitchFamily="18" charset="0"/>
                          <a:cs typeface="Times New Roman" panose="02020603050405020304" pitchFamily="18" charset="0"/>
                        </a:rPr>
                        <a:t>Mesures de protection individuelles </a:t>
                      </a:r>
                      <a:endParaRPr lang="fr-FR" sz="3200" dirty="0">
                        <a:latin typeface="Times New Roman" panose="02020603050405020304" pitchFamily="18" charset="0"/>
                        <a:cs typeface="Times New Roman" panose="02020603050405020304" pitchFamily="18" charset="0"/>
                      </a:endParaRPr>
                    </a:p>
                  </a:txBody>
                  <a:tcPr/>
                </a:tc>
                <a:tc>
                  <a:txBody>
                    <a:bodyPr/>
                    <a:lstStyle/>
                    <a:p>
                      <a:pPr algn="ctr"/>
                      <a:r>
                        <a:rPr lang="fr-FR" sz="3200" dirty="0" smtClean="0">
                          <a:latin typeface="Times New Roman" panose="02020603050405020304" pitchFamily="18" charset="0"/>
                          <a:cs typeface="Times New Roman" panose="02020603050405020304" pitchFamily="18" charset="0"/>
                        </a:rPr>
                        <a:t>Application</a:t>
                      </a:r>
                      <a:r>
                        <a:rPr lang="fr-FR" sz="3200" baseline="0" dirty="0" smtClean="0">
                          <a:latin typeface="Times New Roman" panose="02020603050405020304" pitchFamily="18" charset="0"/>
                          <a:cs typeface="Times New Roman" panose="02020603050405020304" pitchFamily="18" charset="0"/>
                        </a:rPr>
                        <a:t> à notre niveau</a:t>
                      </a:r>
                      <a:endParaRPr lang="fr-FR" sz="3200" dirty="0">
                        <a:latin typeface="Times New Roman" panose="02020603050405020304" pitchFamily="18" charset="0"/>
                        <a:cs typeface="Times New Roman" panose="02020603050405020304" pitchFamily="18" charset="0"/>
                      </a:endParaRPr>
                    </a:p>
                  </a:txBody>
                  <a:tcPr/>
                </a:tc>
              </a:tr>
              <a:tr h="370840">
                <a:tc>
                  <a:txBody>
                    <a:bodyPr/>
                    <a:lstStyle/>
                    <a:p>
                      <a:pPr algn="l"/>
                      <a:r>
                        <a:rPr lang="fr-FR" sz="3200" dirty="0" smtClean="0">
                          <a:latin typeface="Times New Roman" panose="02020603050405020304" pitchFamily="18" charset="0"/>
                          <a:cs typeface="Times New Roman" panose="02020603050405020304" pitchFamily="18" charset="0"/>
                        </a:rPr>
                        <a:t>Hygiène et considérations sanitaires </a:t>
                      </a:r>
                      <a:endParaRPr lang="fr-FR" sz="3200" dirty="0">
                        <a:latin typeface="Times New Roman" panose="02020603050405020304" pitchFamily="18" charset="0"/>
                        <a:cs typeface="Times New Roman" panose="02020603050405020304" pitchFamily="18" charset="0"/>
                      </a:endParaRPr>
                    </a:p>
                  </a:txBody>
                  <a:tcPr/>
                </a:tc>
                <a:tc>
                  <a:txBody>
                    <a:bodyPr/>
                    <a:lstStyle/>
                    <a:p>
                      <a:pPr algn="ctr"/>
                      <a:r>
                        <a:rPr lang="fr-FR" sz="3200" b="1" dirty="0" smtClean="0">
                          <a:solidFill>
                            <a:srgbClr val="00B050"/>
                          </a:solidFill>
                          <a:latin typeface="Times New Roman" panose="02020603050405020304" pitchFamily="18" charset="0"/>
                          <a:cs typeface="Times New Roman" panose="02020603050405020304" pitchFamily="18" charset="0"/>
                        </a:rPr>
                        <a:t>Oui </a:t>
                      </a:r>
                      <a:endParaRPr lang="fr-FR" sz="3200" b="1" dirty="0">
                        <a:solidFill>
                          <a:srgbClr val="00B050"/>
                        </a:solidFill>
                        <a:latin typeface="Times New Roman" panose="02020603050405020304" pitchFamily="18" charset="0"/>
                        <a:cs typeface="Times New Roman" panose="02020603050405020304" pitchFamily="18" charset="0"/>
                      </a:endParaRPr>
                    </a:p>
                  </a:txBody>
                  <a:tcPr/>
                </a:tc>
              </a:tr>
              <a:tr h="370840">
                <a:tc>
                  <a:txBody>
                    <a:bodyPr/>
                    <a:lstStyle/>
                    <a:p>
                      <a:pPr algn="l"/>
                      <a:r>
                        <a:rPr lang="fr-FR" sz="3200" dirty="0" smtClean="0">
                          <a:latin typeface="Times New Roman" panose="02020603050405020304" pitchFamily="18" charset="0"/>
                          <a:cs typeface="Times New Roman" panose="02020603050405020304" pitchFamily="18" charset="0"/>
                        </a:rPr>
                        <a:t>Equipement de protection individuelle :</a:t>
                      </a:r>
                    </a:p>
                    <a:p>
                      <a:pPr marL="457200" indent="-457200" algn="just">
                        <a:buFont typeface="Wingdings" panose="05000000000000000000" pitchFamily="2" charset="2"/>
                        <a:buChar char="§"/>
                      </a:pPr>
                      <a:r>
                        <a:rPr lang="fr-FR" sz="3200" dirty="0" smtClean="0">
                          <a:latin typeface="Times New Roman" panose="02020603050405020304" pitchFamily="18" charset="0"/>
                          <a:cs typeface="Times New Roman" panose="02020603050405020304" pitchFamily="18" charset="0"/>
                        </a:rPr>
                        <a:t>Contre blouses jetables avec manches longues </a:t>
                      </a:r>
                    </a:p>
                    <a:p>
                      <a:pPr marL="457200" indent="-457200" algn="just">
                        <a:buFont typeface="Wingdings" panose="05000000000000000000" pitchFamily="2" charset="2"/>
                        <a:buChar char="§"/>
                      </a:pPr>
                      <a:r>
                        <a:rPr lang="fr-FR" sz="3200" dirty="0" smtClean="0">
                          <a:latin typeface="Times New Roman" panose="02020603050405020304" pitchFamily="18" charset="0"/>
                          <a:cs typeface="Times New Roman" panose="02020603050405020304" pitchFamily="18" charset="0"/>
                        </a:rPr>
                        <a:t>Masque FFP2 et lunette</a:t>
                      </a:r>
                      <a:r>
                        <a:rPr lang="fr-FR" sz="3200" baseline="0" dirty="0" smtClean="0">
                          <a:latin typeface="Times New Roman" panose="02020603050405020304" pitchFamily="18" charset="0"/>
                          <a:cs typeface="Times New Roman" panose="02020603050405020304" pitchFamily="18" charset="0"/>
                        </a:rPr>
                        <a:t> à branche </a:t>
                      </a:r>
                      <a:endParaRPr lang="fr-FR" sz="32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fr-FR" sz="3200" dirty="0" smtClean="0">
                          <a:latin typeface="Times New Roman" panose="02020603050405020304" pitchFamily="18" charset="0"/>
                          <a:cs typeface="Times New Roman" panose="02020603050405020304" pitchFamily="18" charset="0"/>
                        </a:rPr>
                        <a:t>Gants stériles en latex ou en nitrile non poudrés</a:t>
                      </a:r>
                    </a:p>
                    <a:p>
                      <a:pPr marL="457200" indent="-457200" algn="just">
                        <a:buFont typeface="Wingdings" panose="05000000000000000000" pitchFamily="2" charset="2"/>
                        <a:buChar char="§"/>
                      </a:pPr>
                      <a:r>
                        <a:rPr lang="fr-FR" sz="3200" dirty="0" smtClean="0">
                          <a:latin typeface="Times New Roman" panose="02020603050405020304" pitchFamily="18" charset="0"/>
                          <a:cs typeface="Times New Roman" panose="02020603050405020304" pitchFamily="18" charset="0"/>
                        </a:rPr>
                        <a:t>Changement des</a:t>
                      </a:r>
                      <a:r>
                        <a:rPr lang="fr-FR" sz="3200" baseline="0" dirty="0" smtClean="0">
                          <a:latin typeface="Times New Roman" panose="02020603050405020304" pitchFamily="18" charset="0"/>
                          <a:cs typeface="Times New Roman" panose="02020603050405020304" pitchFamily="18" charset="0"/>
                        </a:rPr>
                        <a:t> gants </a:t>
                      </a:r>
                      <a:r>
                        <a:rPr lang="fr-FR" sz="3200" dirty="0" smtClean="0">
                          <a:latin typeface="Times New Roman" panose="02020603050405020304" pitchFamily="18" charset="0"/>
                          <a:cs typeface="Times New Roman" panose="02020603050405020304" pitchFamily="18" charset="0"/>
                        </a:rPr>
                        <a:t>toutes les 30 min ou immédiatement en cas d’un accident </a:t>
                      </a:r>
                    </a:p>
                    <a:p>
                      <a:pPr marL="457200" indent="-457200" algn="just">
                        <a:buFont typeface="Wingdings" panose="05000000000000000000" pitchFamily="2" charset="2"/>
                        <a:buChar char="§"/>
                      </a:pPr>
                      <a:endParaRPr lang="fr-FR" sz="3200" dirty="0">
                        <a:latin typeface="Times New Roman" panose="02020603050405020304" pitchFamily="18" charset="0"/>
                        <a:cs typeface="Times New Roman" panose="02020603050405020304" pitchFamily="18" charset="0"/>
                      </a:endParaRPr>
                    </a:p>
                  </a:txBody>
                  <a:tcPr/>
                </a:tc>
                <a:tc>
                  <a:txBody>
                    <a:bodyPr/>
                    <a:lstStyle/>
                    <a:p>
                      <a:pPr algn="ctr"/>
                      <a:endParaRPr lang="fr-FR" sz="3200" b="1" dirty="0" smtClean="0">
                        <a:solidFill>
                          <a:srgbClr val="00B050"/>
                        </a:solidFill>
                        <a:latin typeface="Times New Roman" panose="02020603050405020304" pitchFamily="18" charset="0"/>
                        <a:cs typeface="Times New Roman" panose="02020603050405020304" pitchFamily="18" charset="0"/>
                      </a:endParaRPr>
                    </a:p>
                    <a:p>
                      <a:pPr algn="ctr"/>
                      <a:r>
                        <a:rPr lang="fr-FR" sz="3200" b="1" dirty="0" smtClean="0">
                          <a:solidFill>
                            <a:srgbClr val="00B050"/>
                          </a:solidFill>
                          <a:latin typeface="Times New Roman" panose="02020603050405020304" pitchFamily="18" charset="0"/>
                          <a:cs typeface="Times New Roman" panose="02020603050405020304" pitchFamily="18" charset="0"/>
                        </a:rPr>
                        <a:t>Oui </a:t>
                      </a:r>
                    </a:p>
                    <a:p>
                      <a:pPr algn="ctr"/>
                      <a:r>
                        <a:rPr lang="fr-FR" sz="3200" b="1" dirty="0" smtClean="0">
                          <a:solidFill>
                            <a:srgbClr val="00B050"/>
                          </a:solidFill>
                          <a:latin typeface="Times New Roman" panose="02020603050405020304" pitchFamily="18" charset="0"/>
                          <a:cs typeface="Times New Roman" panose="02020603050405020304" pitchFamily="18" charset="0"/>
                        </a:rPr>
                        <a:t>Oui</a:t>
                      </a:r>
                      <a:r>
                        <a:rPr lang="fr-FR" sz="3200" baseline="0" dirty="0" smtClean="0">
                          <a:latin typeface="Times New Roman" panose="02020603050405020304" pitchFamily="18" charset="0"/>
                          <a:cs typeface="Times New Roman" panose="02020603050405020304" pitchFamily="18" charset="0"/>
                        </a:rPr>
                        <a:t> </a:t>
                      </a:r>
                    </a:p>
                    <a:p>
                      <a:pPr algn="ctr"/>
                      <a:r>
                        <a:rPr lang="fr-FR" sz="3200" b="1" baseline="0" dirty="0" smtClean="0">
                          <a:solidFill>
                            <a:srgbClr val="FF0000"/>
                          </a:solidFill>
                          <a:latin typeface="Times New Roman" panose="02020603050405020304" pitchFamily="18" charset="0"/>
                          <a:cs typeface="Times New Roman" panose="02020603050405020304" pitchFamily="18" charset="0"/>
                        </a:rPr>
                        <a:t>Non</a:t>
                      </a:r>
                    </a:p>
                    <a:p>
                      <a:pPr algn="ctr"/>
                      <a:endParaRPr lang="fr-FR" sz="3200" baseline="0" dirty="0" smtClean="0">
                        <a:latin typeface="Times New Roman" panose="02020603050405020304" pitchFamily="18" charset="0"/>
                        <a:cs typeface="Times New Roman" panose="02020603050405020304" pitchFamily="18" charset="0"/>
                      </a:endParaRPr>
                    </a:p>
                    <a:p>
                      <a:pPr algn="ctr"/>
                      <a:r>
                        <a:rPr lang="fr-FR" sz="3200" b="1" baseline="0" dirty="0" smtClean="0">
                          <a:solidFill>
                            <a:srgbClr val="00B050"/>
                          </a:solidFill>
                          <a:latin typeface="Times New Roman" panose="02020603050405020304" pitchFamily="18" charset="0"/>
                          <a:cs typeface="Times New Roman" panose="02020603050405020304" pitchFamily="18" charset="0"/>
                        </a:rPr>
                        <a:t>Oui </a:t>
                      </a:r>
                      <a:r>
                        <a:rPr lang="fr-FR" sz="3200" baseline="0" dirty="0" smtClean="0">
                          <a:latin typeface="Times New Roman" panose="02020603050405020304" pitchFamily="18" charset="0"/>
                          <a:cs typeface="Times New Roman" panose="02020603050405020304" pitchFamily="18" charset="0"/>
                        </a:rPr>
                        <a:t> </a:t>
                      </a:r>
                      <a:endParaRPr lang="fr-FR" sz="3200" dirty="0">
                        <a:latin typeface="Times New Roman" panose="02020603050405020304" pitchFamily="18" charset="0"/>
                        <a:cs typeface="Times New Roman" panose="02020603050405020304" pitchFamily="18" charset="0"/>
                      </a:endParaRPr>
                    </a:p>
                  </a:txBody>
                  <a:tcPr/>
                </a:tc>
              </a:tr>
              <a:tr h="370840">
                <a:tc>
                  <a:txBody>
                    <a:bodyPr/>
                    <a:lstStyle/>
                    <a:p>
                      <a:pPr algn="l"/>
                      <a:r>
                        <a:rPr lang="fr-FR" sz="3200" dirty="0" smtClean="0">
                          <a:latin typeface="Times New Roman" panose="02020603050405020304" pitchFamily="18" charset="0"/>
                          <a:cs typeface="Times New Roman" panose="02020603050405020304" pitchFamily="18" charset="0"/>
                        </a:rPr>
                        <a:t>Surveillance médicale périodique</a:t>
                      </a:r>
                      <a:endParaRPr lang="fr-FR" sz="3200" dirty="0">
                        <a:latin typeface="Times New Roman" panose="02020603050405020304" pitchFamily="18" charset="0"/>
                        <a:cs typeface="Times New Roman" panose="02020603050405020304" pitchFamily="18" charset="0"/>
                      </a:endParaRPr>
                    </a:p>
                  </a:txBody>
                  <a:tcPr/>
                </a:tc>
                <a:tc>
                  <a:txBody>
                    <a:bodyPr/>
                    <a:lstStyle/>
                    <a:p>
                      <a:pPr algn="ctr"/>
                      <a:r>
                        <a:rPr lang="fr-FR" sz="3200" b="1" dirty="0" smtClean="0">
                          <a:solidFill>
                            <a:srgbClr val="00B050"/>
                          </a:solidFill>
                          <a:latin typeface="Times New Roman" panose="02020603050405020304" pitchFamily="18" charset="0"/>
                          <a:cs typeface="Times New Roman" panose="02020603050405020304" pitchFamily="18" charset="0"/>
                        </a:rPr>
                        <a:t>Oui</a:t>
                      </a:r>
                      <a:r>
                        <a:rPr lang="fr-FR" sz="3200" b="1" baseline="0" dirty="0" smtClean="0">
                          <a:solidFill>
                            <a:srgbClr val="00B050"/>
                          </a:solidFill>
                          <a:latin typeface="Times New Roman" panose="02020603050405020304" pitchFamily="18" charset="0"/>
                          <a:cs typeface="Times New Roman" panose="02020603050405020304" pitchFamily="18" charset="0"/>
                        </a:rPr>
                        <a:t> </a:t>
                      </a:r>
                      <a:endParaRPr lang="fr-FR" sz="3200" b="1" dirty="0">
                        <a:solidFill>
                          <a:srgbClr val="00B050"/>
                        </a:solidFill>
                        <a:latin typeface="Times New Roman" panose="02020603050405020304" pitchFamily="18" charset="0"/>
                        <a:cs typeface="Times New Roman" panose="02020603050405020304" pitchFamily="18" charset="0"/>
                      </a:endParaRPr>
                    </a:p>
                  </a:txBody>
                  <a:tcPr/>
                </a:tc>
              </a:tr>
            </a:tbl>
          </a:graphicData>
        </a:graphic>
      </p:graphicFrame>
      <p:sp>
        <p:nvSpPr>
          <p:cNvPr id="85" name="Rectangle 84"/>
          <p:cNvSpPr/>
          <p:nvPr/>
        </p:nvSpPr>
        <p:spPr>
          <a:xfrm>
            <a:off x="13177639" y="13681820"/>
            <a:ext cx="11089232" cy="6048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buFont typeface="+mj-lt"/>
              <a:buAutoNum type="arabicPeriod" startAt="4"/>
            </a:pPr>
            <a:r>
              <a:rPr lang="fr-FR" sz="3200" b="1" dirty="0" smtClean="0">
                <a:solidFill>
                  <a:srgbClr val="002060"/>
                </a:solidFill>
                <a:latin typeface="Times New Roman" pitchFamily="18" charset="0"/>
                <a:cs typeface="Times New Roman" pitchFamily="18" charset="0"/>
              </a:rPr>
              <a:t>Evaluation de la toxicité </a:t>
            </a:r>
            <a:endParaRPr lang="fr-FR" sz="3200" b="1" dirty="0">
              <a:solidFill>
                <a:srgbClr val="00206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14" name="ZoneTexte 13"/>
              <p:cNvSpPr txBox="1"/>
              <p:nvPr/>
            </p:nvSpPr>
            <p:spPr>
              <a:xfrm>
                <a:off x="13033624" y="14257884"/>
                <a:ext cx="11233247" cy="4203138"/>
              </a:xfrm>
              <a:prstGeom prst="rect">
                <a:avLst/>
              </a:prstGeom>
              <a:noFill/>
            </p:spPr>
            <p:txBody>
              <a:bodyPr wrap="square" rtlCol="0">
                <a:spAutoFit/>
              </a:bodyPr>
              <a:lstStyle/>
              <a:p>
                <a:pPr algn="just"/>
                <a:r>
                  <a:rPr lang="fr-FR" sz="3600" dirty="0" smtClean="0">
                    <a:latin typeface="Times New Roman" panose="02020603050405020304" pitchFamily="18" charset="0"/>
                    <a:cs typeface="Times New Roman" panose="02020603050405020304" pitchFamily="18" charset="0"/>
                  </a:rPr>
                  <a:t>       Il </a:t>
                </a:r>
                <a:r>
                  <a:rPr lang="fr-FR" sz="3600" dirty="0">
                    <a:latin typeface="Times New Roman" panose="02020603050405020304" pitchFamily="18" charset="0"/>
                    <a:cs typeface="Times New Roman" panose="02020603050405020304" pitchFamily="18" charset="0"/>
                  </a:rPr>
                  <a:t>s’agit </a:t>
                </a:r>
                <a:r>
                  <a:rPr lang="fr-FR" sz="3600" dirty="0" smtClean="0">
                    <a:latin typeface="Times New Roman" panose="02020603050405020304" pitchFamily="18" charset="0"/>
                    <a:cs typeface="Times New Roman" panose="02020603050405020304" pitchFamily="18" charset="0"/>
                  </a:rPr>
                  <a:t>d’une </a:t>
                </a:r>
                <a:r>
                  <a:rPr lang="fr-FR" sz="3600" dirty="0">
                    <a:latin typeface="Times New Roman" panose="02020603050405020304" pitchFamily="18" charset="0"/>
                    <a:cs typeface="Times New Roman" panose="02020603050405020304" pitchFamily="18" charset="0"/>
                  </a:rPr>
                  <a:t>évaluation objective portant sur </a:t>
                </a:r>
                <a:r>
                  <a:rPr lang="fr-FR" sz="3600" dirty="0" smtClean="0">
                    <a:latin typeface="Times New Roman" panose="02020603050405020304" pitchFamily="18" charset="0"/>
                    <a:cs typeface="Times New Roman" panose="02020603050405020304" pitchFamily="18" charset="0"/>
                  </a:rPr>
                  <a:t>04 </a:t>
                </a:r>
                <a:r>
                  <a:rPr lang="fr-FR" sz="3600" dirty="0">
                    <a:latin typeface="Times New Roman" panose="02020603050405020304" pitchFamily="18" charset="0"/>
                    <a:cs typeface="Times New Roman" panose="02020603050405020304" pitchFamily="18" charset="0"/>
                  </a:rPr>
                  <a:t>préparateurs du service d’oncologie médicale EPH souk </a:t>
                </a:r>
                <a:r>
                  <a:rPr lang="fr-FR" sz="3600" dirty="0" err="1">
                    <a:latin typeface="Times New Roman" panose="02020603050405020304" pitchFamily="18" charset="0"/>
                    <a:cs typeface="Times New Roman" panose="02020603050405020304" pitchFamily="18" charset="0"/>
                  </a:rPr>
                  <a:t>ahras</a:t>
                </a:r>
                <a:r>
                  <a:rPr lang="fr-FR" sz="3600" dirty="0">
                    <a:latin typeface="Times New Roman" panose="02020603050405020304" pitchFamily="18" charset="0"/>
                    <a:cs typeface="Times New Roman" panose="02020603050405020304" pitchFamily="18" charset="0"/>
                  </a:rPr>
                  <a:t> exposés aux </a:t>
                </a:r>
                <a:r>
                  <a:rPr lang="fr-FR" sz="3600" dirty="0" smtClean="0">
                    <a:latin typeface="Times New Roman" panose="02020603050405020304" pitchFamily="18" charset="0"/>
                    <a:cs typeface="Times New Roman" panose="02020603050405020304" pitchFamily="18" charset="0"/>
                  </a:rPr>
                  <a:t>cytotoxiques. </a:t>
                </a:r>
              </a:p>
              <a:p>
                <a:pPr algn="just"/>
                <a:r>
                  <a:rPr lang="fr-FR" sz="3600" dirty="0" smtClean="0">
                    <a:latin typeface="Times New Roman" panose="02020603050405020304" pitchFamily="18" charset="0"/>
                    <a:cs typeface="Times New Roman" panose="02020603050405020304" pitchFamily="18" charset="0"/>
                  </a:rPr>
                  <a:t>Ce fait par calcul de l’indice de contact cytotoxique </a:t>
                </a:r>
                <a:r>
                  <a:rPr lang="fr-FR" sz="3600" b="1" dirty="0" smtClean="0">
                    <a:solidFill>
                      <a:srgbClr val="FF0000"/>
                    </a:solidFill>
                    <a:latin typeface="Times New Roman" panose="02020603050405020304" pitchFamily="18" charset="0"/>
                    <a:cs typeface="Times New Roman" panose="02020603050405020304" pitchFamily="18" charset="0"/>
                  </a:rPr>
                  <a:t>ICC</a:t>
                </a:r>
              </a:p>
              <a:p>
                <a:endParaRPr lang="fr-FR" sz="3600" b="1" dirty="0">
                  <a:solidFill>
                    <a:srgbClr val="FF0000"/>
                  </a:solidFill>
                  <a:latin typeface="Times New Roman" panose="02020603050405020304" pitchFamily="18" charset="0"/>
                  <a:cs typeface="Times New Roman" panose="02020603050405020304" pitchFamily="18" charset="0"/>
                </a:endParaRPr>
              </a:p>
              <a:p>
                <a:pPr lvl="1"/>
                <a:r>
                  <a:rPr lang="fr-FR" sz="3600" b="1" dirty="0" smtClean="0">
                    <a:solidFill>
                      <a:srgbClr val="FF0000"/>
                    </a:solidFill>
                    <a:latin typeface="Times New Roman" panose="02020603050405020304" pitchFamily="18" charset="0"/>
                    <a:cs typeface="Times New Roman" panose="02020603050405020304" pitchFamily="18" charset="0"/>
                  </a:rPr>
                  <a:t>ICC = </a:t>
                </a:r>
                <a14:m>
                  <m:oMath xmlns:m="http://schemas.openxmlformats.org/officeDocument/2006/math">
                    <m:f>
                      <m:fPr>
                        <m:type m:val="skw"/>
                        <m:ctrlPr>
                          <a:rPr lang="fr-FR" sz="3600" b="1" i="1" smtClean="0">
                            <a:solidFill>
                              <a:srgbClr val="FF0000"/>
                            </a:solidFill>
                            <a:latin typeface="Cambria Math"/>
                            <a:cs typeface="Times New Roman" panose="02020603050405020304" pitchFamily="18" charset="0"/>
                          </a:rPr>
                        </m:ctrlPr>
                      </m:fPr>
                      <m:num>
                        <m:r>
                          <a:rPr lang="fr-FR" sz="3600" b="1" i="1" smtClean="0">
                            <a:solidFill>
                              <a:srgbClr val="FF0000"/>
                            </a:solidFill>
                            <a:latin typeface="Cambria Math"/>
                            <a:cs typeface="Times New Roman" panose="02020603050405020304" pitchFamily="18" charset="0"/>
                          </a:rPr>
                          <m:t>𝒏𝒑</m:t>
                        </m:r>
                        <m:r>
                          <a:rPr lang="fr-FR" sz="3600" b="1" i="1" smtClean="0">
                            <a:solidFill>
                              <a:srgbClr val="FF0000"/>
                            </a:solidFill>
                            <a:latin typeface="Cambria Math"/>
                            <a:cs typeface="Times New Roman" panose="02020603050405020304" pitchFamily="18" charset="0"/>
                          </a:rPr>
                          <m:t>+</m:t>
                        </m:r>
                        <m:r>
                          <a:rPr lang="fr-FR" sz="3600" b="1" i="1" smtClean="0">
                            <a:solidFill>
                              <a:srgbClr val="FF0000"/>
                            </a:solidFill>
                            <a:latin typeface="Cambria Math"/>
                            <a:cs typeface="Times New Roman" panose="02020603050405020304" pitchFamily="18" charset="0"/>
                          </a:rPr>
                          <m:t>𝒏𝒂</m:t>
                        </m:r>
                      </m:num>
                      <m:den>
                        <m:r>
                          <a:rPr lang="fr-FR" sz="3600" b="1" i="1" smtClean="0">
                            <a:solidFill>
                              <a:srgbClr val="FF0000"/>
                            </a:solidFill>
                            <a:latin typeface="Cambria Math"/>
                            <a:cs typeface="Times New Roman" panose="02020603050405020304" pitchFamily="18" charset="0"/>
                          </a:rPr>
                          <m:t>𝒏𝒉</m:t>
                        </m:r>
                      </m:den>
                    </m:f>
                  </m:oMath>
                </a14:m>
                <a:r>
                  <a:rPr lang="fr-FR" sz="3600" b="1" dirty="0" smtClean="0">
                    <a:solidFill>
                      <a:srgbClr val="FF0000"/>
                    </a:solidFill>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np: nombre des préparations</a:t>
                </a:r>
              </a:p>
              <a:p>
                <a:pPr lvl="1"/>
                <a:r>
                  <a:rPr lang="fr-FR" sz="2400" dirty="0">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	 na: nombre des administrations</a:t>
                </a:r>
              </a:p>
              <a:p>
                <a:pPr lvl="1"/>
                <a:r>
                  <a:rPr lang="fr-FR" sz="2400" dirty="0">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nh</a:t>
                </a:r>
                <a:r>
                  <a:rPr lang="fr-FR" sz="2400" dirty="0" smtClean="0">
                    <a:latin typeface="Times New Roman" panose="02020603050405020304" pitchFamily="18" charset="0"/>
                    <a:cs typeface="Times New Roman" panose="02020603050405020304" pitchFamily="18" charset="0"/>
                  </a:rPr>
                  <a:t>: nombre des heures de travail </a:t>
                </a:r>
              </a:p>
            </p:txBody>
          </p:sp>
        </mc:Choice>
        <mc:Fallback xmlns="">
          <p:sp>
            <p:nvSpPr>
              <p:cNvPr id="14" name="ZoneTexte 13"/>
              <p:cNvSpPr txBox="1">
                <a:spLocks noRot="1" noChangeAspect="1" noMove="1" noResize="1" noEditPoints="1" noAdjustHandles="1" noChangeArrowheads="1" noChangeShapeType="1" noTextEdit="1"/>
              </p:cNvSpPr>
              <p:nvPr/>
            </p:nvSpPr>
            <p:spPr>
              <a:xfrm>
                <a:off x="13033624" y="14257884"/>
                <a:ext cx="11233247" cy="4203138"/>
              </a:xfrm>
              <a:prstGeom prst="rect">
                <a:avLst/>
              </a:prstGeom>
              <a:blipFill rotWithShape="1">
                <a:blip r:embed="rId3"/>
                <a:stretch>
                  <a:fillRect l="-1628" t="-2322" r="-1682" b="-2467"/>
                </a:stretch>
              </a:blipFill>
            </p:spPr>
            <p:txBody>
              <a:bodyPr/>
              <a:lstStyle/>
              <a:p>
                <a:r>
                  <a:rPr lang="fr-FR">
                    <a:noFill/>
                  </a:rPr>
                  <a:t> </a:t>
                </a:r>
              </a:p>
            </p:txBody>
          </p:sp>
        </mc:Fallback>
      </mc:AlternateContent>
      <p:graphicFrame>
        <p:nvGraphicFramePr>
          <p:cNvPr id="15" name="Tableau 14"/>
          <p:cNvGraphicFramePr>
            <a:graphicFrameLocks noGrp="1"/>
          </p:cNvGraphicFramePr>
          <p:nvPr>
            <p:extLst>
              <p:ext uri="{D42A27DB-BD31-4B8C-83A1-F6EECF244321}">
                <p14:modId xmlns:p14="http://schemas.microsoft.com/office/powerpoint/2010/main" val="557765698"/>
              </p:ext>
            </p:extLst>
          </p:nvPr>
        </p:nvGraphicFramePr>
        <p:xfrm>
          <a:off x="409249" y="37445556"/>
          <a:ext cx="11544254" cy="3688080"/>
        </p:xfrm>
        <a:graphic>
          <a:graphicData uri="http://schemas.openxmlformats.org/drawingml/2006/table">
            <a:tbl>
              <a:tblPr firstRow="1" bandRow="1">
                <a:tableStyleId>{6E25E649-3F16-4E02-A733-19D2CDBF48F0}</a:tableStyleId>
              </a:tblPr>
              <a:tblGrid>
                <a:gridCol w="8735942"/>
                <a:gridCol w="2808312"/>
              </a:tblGrid>
              <a:tr h="1007016">
                <a:tc>
                  <a:txBody>
                    <a:bodyPr/>
                    <a:lstStyle/>
                    <a:p>
                      <a:pPr marL="0" marR="0" lvl="0" indent="0" algn="ctr" defTabSz="3497525" rtl="0" eaLnBrk="1" fontAlgn="auto" latinLnBrk="0" hangingPunct="1">
                        <a:lnSpc>
                          <a:spcPct val="100000"/>
                        </a:lnSpc>
                        <a:spcBef>
                          <a:spcPts val="0"/>
                        </a:spcBef>
                        <a:spcAft>
                          <a:spcPts val="0"/>
                        </a:spcAft>
                        <a:buClrTx/>
                        <a:buSzTx/>
                        <a:buFontTx/>
                        <a:buNone/>
                        <a:tabLst/>
                        <a:defRPr/>
                      </a:pPr>
                      <a:r>
                        <a:rPr kumimoji="0" lang="fr-FR" sz="320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Mesures de protection individuelles </a:t>
                      </a:r>
                      <a:endParaRPr kumimoji="0" lang="fr-FR" sz="3200" b="1"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endParaRPr>
                    </a:p>
                  </a:txBody>
                  <a:tcPr/>
                </a:tc>
                <a:tc>
                  <a:txBody>
                    <a:bodyPr/>
                    <a:lstStyle/>
                    <a:p>
                      <a:pPr algn="ctr"/>
                      <a:r>
                        <a:rPr lang="fr-FR" sz="3200" dirty="0" smtClean="0">
                          <a:latin typeface="Times New Roman" panose="02020603050405020304" pitchFamily="18" charset="0"/>
                          <a:cs typeface="Times New Roman" panose="02020603050405020304" pitchFamily="18" charset="0"/>
                        </a:rPr>
                        <a:t>Application à notre niveau </a:t>
                      </a:r>
                      <a:endParaRPr lang="fr-FR" sz="3200" dirty="0">
                        <a:latin typeface="Times New Roman" panose="02020603050405020304" pitchFamily="18" charset="0"/>
                        <a:cs typeface="Times New Roman" panose="02020603050405020304" pitchFamily="18" charset="0"/>
                      </a:endParaRPr>
                    </a:p>
                  </a:txBody>
                  <a:tcPr/>
                </a:tc>
              </a:tr>
              <a:tr h="370840">
                <a:tc>
                  <a:txBody>
                    <a:bodyPr/>
                    <a:lstStyle/>
                    <a:p>
                      <a:pPr marL="457200" marR="0" lvl="0" indent="-457200" algn="just" defTabSz="3497525"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fr-FR" sz="320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Hotte à flux d’air laminaire vertical spécifique à la préparation des anticancéreux (filtre HEPA + filtres à charbon actif)</a:t>
                      </a:r>
                      <a:endParaRPr kumimoji="0" lang="fr-FR"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tc>
                <a:tc>
                  <a:txBody>
                    <a:bodyPr/>
                    <a:lstStyle/>
                    <a:p>
                      <a:pPr algn="ctr"/>
                      <a:r>
                        <a:rPr lang="fr-FR" sz="3200" b="1" dirty="0" smtClean="0">
                          <a:solidFill>
                            <a:srgbClr val="00B050"/>
                          </a:solidFill>
                          <a:latin typeface="Times New Roman" panose="02020603050405020304" pitchFamily="18" charset="0"/>
                          <a:cs typeface="Times New Roman" panose="02020603050405020304" pitchFamily="18" charset="0"/>
                        </a:rPr>
                        <a:t>Oui </a:t>
                      </a:r>
                      <a:endParaRPr lang="fr-FR" sz="3200" b="1" dirty="0">
                        <a:solidFill>
                          <a:srgbClr val="00B050"/>
                        </a:solidFill>
                        <a:latin typeface="Times New Roman" panose="02020603050405020304" pitchFamily="18" charset="0"/>
                        <a:cs typeface="Times New Roman" panose="02020603050405020304" pitchFamily="18" charset="0"/>
                      </a:endParaRPr>
                    </a:p>
                  </a:txBody>
                  <a:tcPr/>
                </a:tc>
              </a:tr>
              <a:tr h="370840">
                <a:tc>
                  <a:txBody>
                    <a:bodyPr/>
                    <a:lstStyle/>
                    <a:p>
                      <a:pPr marL="457200" marR="0" indent="-457200" algn="l" defTabSz="3497525"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3200" dirty="0" smtClean="0">
                          <a:latin typeface="Times New Roman" panose="02020603050405020304" pitchFamily="18" charset="0"/>
                          <a:cs typeface="Times New Roman" panose="02020603050405020304" pitchFamily="18" charset="0"/>
                        </a:rPr>
                        <a:t>Formation continue,</a:t>
                      </a:r>
                      <a:r>
                        <a:rPr lang="fr-FR" sz="3200" baseline="0" dirty="0" smtClean="0">
                          <a:latin typeface="Times New Roman" panose="02020603050405020304" pitchFamily="18" charset="0"/>
                          <a:cs typeface="Times New Roman" panose="02020603050405020304" pitchFamily="18" charset="0"/>
                        </a:rPr>
                        <a:t> é</a:t>
                      </a:r>
                      <a:r>
                        <a:rPr lang="fr-FR" sz="3200" dirty="0" smtClean="0">
                          <a:latin typeface="Times New Roman" panose="02020603050405020304" pitchFamily="18" charset="0"/>
                          <a:cs typeface="Times New Roman" panose="02020603050405020304" pitchFamily="18" charset="0"/>
                        </a:rPr>
                        <a:t>valuation et validation des compétences acquises </a:t>
                      </a:r>
                    </a:p>
                  </a:txBody>
                  <a:tcPr/>
                </a:tc>
                <a:tc>
                  <a:txBody>
                    <a:bodyPr/>
                    <a:lstStyle/>
                    <a:p>
                      <a:pPr algn="ctr"/>
                      <a:r>
                        <a:rPr kumimoji="0" lang="fr-FR" sz="3200" b="1" u="none" strike="noStrike" kern="1200" cap="none" spc="0" normalizeH="0" baseline="0" noProof="0" dirty="0" smtClean="0">
                          <a:ln>
                            <a:noFill/>
                          </a:ln>
                          <a:solidFill>
                            <a:srgbClr val="00B050"/>
                          </a:solidFill>
                          <a:effectLst/>
                          <a:uLnTx/>
                          <a:uFillTx/>
                          <a:latin typeface="Times New Roman" panose="02020603050405020304" pitchFamily="18" charset="0"/>
                          <a:cs typeface="Times New Roman" panose="02020603050405020304" pitchFamily="18" charset="0"/>
                        </a:rPr>
                        <a:t>Oui </a:t>
                      </a:r>
                      <a:endParaRPr lang="fr-FR" b="1" dirty="0">
                        <a:solidFill>
                          <a:srgbClr val="00B050"/>
                        </a:solidFill>
                        <a:latin typeface="Times New Roman" panose="02020603050405020304" pitchFamily="18" charset="0"/>
                        <a:cs typeface="Times New Roman" panose="02020603050405020304" pitchFamily="18" charset="0"/>
                      </a:endParaRPr>
                    </a:p>
                  </a:txBody>
                  <a:tcPr/>
                </a:tc>
              </a:tr>
            </a:tbl>
          </a:graphicData>
        </a:graphic>
      </p:graphicFrame>
      <p:pic>
        <p:nvPicPr>
          <p:cNvPr id="16" name="Picture 2" descr="C:\Users\samsung\Desktop\IMG_20191007_085017.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00975" y="18176759"/>
            <a:ext cx="3225037" cy="400200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8" name="Tableau 17"/>
          <p:cNvGraphicFramePr>
            <a:graphicFrameLocks noGrp="1"/>
          </p:cNvGraphicFramePr>
          <p:nvPr>
            <p:extLst>
              <p:ext uri="{D42A27DB-BD31-4B8C-83A1-F6EECF244321}">
                <p14:modId xmlns:p14="http://schemas.microsoft.com/office/powerpoint/2010/main" val="961632806"/>
              </p:ext>
            </p:extLst>
          </p:nvPr>
        </p:nvGraphicFramePr>
        <p:xfrm>
          <a:off x="13057509" y="18611820"/>
          <a:ext cx="11569402" cy="4541520"/>
        </p:xfrm>
        <a:graphic>
          <a:graphicData uri="http://schemas.openxmlformats.org/drawingml/2006/table">
            <a:tbl>
              <a:tblPr firstRow="1" bandRow="1">
                <a:tableStyleId>{5940675A-B579-460E-94D1-54222C63F5DA}</a:tableStyleId>
              </a:tblPr>
              <a:tblGrid>
                <a:gridCol w="4008562"/>
                <a:gridCol w="7560840"/>
              </a:tblGrid>
              <a:tr h="370840">
                <a:tc>
                  <a:txBody>
                    <a:bodyPr/>
                    <a:lstStyle/>
                    <a:p>
                      <a:pPr algn="just"/>
                      <a:r>
                        <a:rPr lang="fr-FR" sz="2800" b="1" dirty="0" smtClean="0">
                          <a:solidFill>
                            <a:srgbClr val="FF0066"/>
                          </a:solidFill>
                          <a:latin typeface="Times New Roman" panose="02020603050405020304" pitchFamily="18" charset="0"/>
                          <a:cs typeface="Times New Roman" panose="02020603050405020304" pitchFamily="18" charset="0"/>
                        </a:rPr>
                        <a:t>Niveau d’exposition 1 </a:t>
                      </a:r>
                    </a:p>
                    <a:p>
                      <a:pPr algn="just"/>
                      <a:r>
                        <a:rPr lang="fr-FR" sz="2800" b="1" dirty="0" smtClean="0">
                          <a:solidFill>
                            <a:srgbClr val="FF0066"/>
                          </a:solidFill>
                          <a:latin typeface="Times New Roman" panose="02020603050405020304" pitchFamily="18" charset="0"/>
                          <a:cs typeface="Times New Roman" panose="02020603050405020304" pitchFamily="18" charset="0"/>
                        </a:rPr>
                        <a:t>ICC &lt;</a:t>
                      </a:r>
                      <a:r>
                        <a:rPr lang="fr-FR" sz="2800" b="1" baseline="0" dirty="0" smtClean="0">
                          <a:solidFill>
                            <a:srgbClr val="FF0066"/>
                          </a:solidFill>
                          <a:latin typeface="Times New Roman" panose="02020603050405020304" pitchFamily="18" charset="0"/>
                          <a:cs typeface="Times New Roman" panose="02020603050405020304" pitchFamily="18" charset="0"/>
                        </a:rPr>
                        <a:t>  1</a:t>
                      </a:r>
                      <a:endParaRPr lang="fr-FR" sz="2800" b="1" dirty="0">
                        <a:solidFill>
                          <a:srgbClr val="FF0066"/>
                        </a:solidFill>
                        <a:latin typeface="Times New Roman" panose="02020603050405020304" pitchFamily="18" charset="0"/>
                        <a:cs typeface="Times New Roman" panose="02020603050405020304" pitchFamily="18" charset="0"/>
                      </a:endParaRPr>
                    </a:p>
                  </a:txBody>
                  <a:tcPr/>
                </a:tc>
                <a:tc>
                  <a:txBody>
                    <a:bodyPr/>
                    <a:lstStyle/>
                    <a:p>
                      <a:pPr algn="just"/>
                      <a:r>
                        <a:rPr lang="fr-FR" sz="2800" dirty="0" smtClean="0">
                          <a:latin typeface="Times New Roman" panose="02020603050405020304" pitchFamily="18" charset="0"/>
                          <a:cs typeface="Times New Roman" panose="02020603050405020304" pitchFamily="18" charset="0"/>
                        </a:rPr>
                        <a:t>Exposition occasionnelle </a:t>
                      </a:r>
                    </a:p>
                    <a:p>
                      <a:pPr algn="just"/>
                      <a:r>
                        <a:rPr lang="fr-FR" sz="2800" dirty="0" smtClean="0">
                          <a:latin typeface="Times New Roman" panose="02020603050405020304" pitchFamily="18" charset="0"/>
                          <a:cs typeface="Times New Roman" panose="02020603050405020304" pitchFamily="18" charset="0"/>
                        </a:rPr>
                        <a:t>Mesure</a:t>
                      </a:r>
                      <a:r>
                        <a:rPr lang="fr-FR" sz="2800" baseline="0" dirty="0" smtClean="0">
                          <a:latin typeface="Times New Roman" panose="02020603050405020304" pitchFamily="18" charset="0"/>
                          <a:cs typeface="Times New Roman" panose="02020603050405020304" pitchFamily="18" charset="0"/>
                        </a:rPr>
                        <a:t> de protection individuelle </a:t>
                      </a:r>
                      <a:endParaRPr lang="fr-FR" sz="2800" dirty="0">
                        <a:latin typeface="Times New Roman" panose="02020603050405020304" pitchFamily="18" charset="0"/>
                        <a:cs typeface="Times New Roman" panose="02020603050405020304" pitchFamily="18" charset="0"/>
                      </a:endParaRPr>
                    </a:p>
                  </a:txBody>
                  <a:tcPr/>
                </a:tc>
              </a:tr>
              <a:tr h="370840">
                <a:tc>
                  <a:txBody>
                    <a:bodyPr/>
                    <a:lstStyle/>
                    <a:p>
                      <a:pPr marL="0" marR="0" indent="0" algn="just" defTabSz="3497525" rtl="0" eaLnBrk="1" fontAlgn="auto" latinLnBrk="0" hangingPunct="1">
                        <a:lnSpc>
                          <a:spcPct val="100000"/>
                        </a:lnSpc>
                        <a:spcBef>
                          <a:spcPts val="0"/>
                        </a:spcBef>
                        <a:spcAft>
                          <a:spcPts val="0"/>
                        </a:spcAft>
                        <a:buClrTx/>
                        <a:buSzTx/>
                        <a:buFontTx/>
                        <a:buNone/>
                        <a:tabLst/>
                        <a:defRPr/>
                      </a:pPr>
                      <a:r>
                        <a:rPr lang="fr-FR" sz="2800" b="1" dirty="0" smtClean="0">
                          <a:solidFill>
                            <a:srgbClr val="FF0066"/>
                          </a:solidFill>
                          <a:latin typeface="Times New Roman" panose="02020603050405020304" pitchFamily="18" charset="0"/>
                          <a:cs typeface="Times New Roman" panose="02020603050405020304" pitchFamily="18" charset="0"/>
                        </a:rPr>
                        <a:t>Niveau d’exposition 2</a:t>
                      </a:r>
                    </a:p>
                    <a:p>
                      <a:pPr algn="just"/>
                      <a:r>
                        <a:rPr lang="fr-FR" sz="2800" b="1" dirty="0" smtClean="0">
                          <a:solidFill>
                            <a:srgbClr val="FF0066"/>
                          </a:solidFill>
                          <a:latin typeface="Times New Roman" panose="02020603050405020304" pitchFamily="18" charset="0"/>
                          <a:cs typeface="Times New Roman" panose="02020603050405020304" pitchFamily="18" charset="0"/>
                        </a:rPr>
                        <a:t>1</a:t>
                      </a:r>
                      <a:r>
                        <a:rPr lang="fr-FR" sz="2800" b="1" baseline="0" dirty="0" smtClean="0">
                          <a:solidFill>
                            <a:srgbClr val="FF0066"/>
                          </a:solidFill>
                          <a:latin typeface="Times New Roman" panose="02020603050405020304" pitchFamily="18" charset="0"/>
                          <a:cs typeface="Times New Roman" panose="02020603050405020304" pitchFamily="18" charset="0"/>
                        </a:rPr>
                        <a:t> &lt; ICC &lt; 3</a:t>
                      </a:r>
                      <a:endParaRPr lang="fr-FR" sz="2800" b="1" dirty="0">
                        <a:solidFill>
                          <a:srgbClr val="FF0066"/>
                        </a:solidFill>
                        <a:latin typeface="Times New Roman" panose="02020603050405020304" pitchFamily="18" charset="0"/>
                        <a:cs typeface="Times New Roman" panose="02020603050405020304" pitchFamily="18" charset="0"/>
                      </a:endParaRPr>
                    </a:p>
                  </a:txBody>
                  <a:tcPr/>
                </a:tc>
                <a:tc>
                  <a:txBody>
                    <a:bodyPr/>
                    <a:lstStyle/>
                    <a:p>
                      <a:pPr algn="just"/>
                      <a:r>
                        <a:rPr lang="fr-FR" sz="2800" dirty="0" smtClean="0">
                          <a:latin typeface="Times New Roman" panose="02020603050405020304" pitchFamily="18" charset="0"/>
                          <a:cs typeface="Times New Roman" panose="02020603050405020304" pitchFamily="18" charset="0"/>
                        </a:rPr>
                        <a:t>Manipulation régulière mais peu fréquente</a:t>
                      </a:r>
                      <a:endParaRPr lang="fr-FR" sz="2800" baseline="0" dirty="0" smtClean="0">
                        <a:latin typeface="Times New Roman" panose="02020603050405020304" pitchFamily="18" charset="0"/>
                        <a:cs typeface="Times New Roman" panose="02020603050405020304" pitchFamily="18" charset="0"/>
                      </a:endParaRPr>
                    </a:p>
                    <a:p>
                      <a:pPr algn="just"/>
                      <a:r>
                        <a:rPr lang="fr-FR" sz="2800" baseline="0" dirty="0" smtClean="0">
                          <a:latin typeface="Times New Roman" panose="02020603050405020304" pitchFamily="18" charset="0"/>
                          <a:cs typeface="Times New Roman" panose="02020603050405020304" pitchFamily="18" charset="0"/>
                        </a:rPr>
                        <a:t>Exposition modérée </a:t>
                      </a:r>
                    </a:p>
                    <a:p>
                      <a:pPr algn="just"/>
                      <a:r>
                        <a:rPr lang="fr-FR" sz="2800" baseline="0" dirty="0" smtClean="0">
                          <a:latin typeface="Times New Roman" panose="02020603050405020304" pitchFamily="18" charset="0"/>
                          <a:cs typeface="Times New Roman" panose="02020603050405020304" pitchFamily="18" charset="0"/>
                        </a:rPr>
                        <a:t>Mesure de protection collective (hotte spécifique)  + individuelle </a:t>
                      </a:r>
                      <a:endParaRPr lang="fr-FR" sz="2800" dirty="0">
                        <a:latin typeface="Times New Roman" panose="02020603050405020304" pitchFamily="18" charset="0"/>
                        <a:cs typeface="Times New Roman" panose="02020603050405020304" pitchFamily="18" charset="0"/>
                      </a:endParaRPr>
                    </a:p>
                  </a:txBody>
                  <a:tcPr/>
                </a:tc>
              </a:tr>
              <a:tr h="370840">
                <a:tc>
                  <a:txBody>
                    <a:bodyPr/>
                    <a:lstStyle/>
                    <a:p>
                      <a:pPr marL="0" marR="0" indent="0" algn="just" defTabSz="3497525" rtl="0" eaLnBrk="1" fontAlgn="auto" latinLnBrk="0" hangingPunct="1">
                        <a:lnSpc>
                          <a:spcPct val="100000"/>
                        </a:lnSpc>
                        <a:spcBef>
                          <a:spcPts val="0"/>
                        </a:spcBef>
                        <a:spcAft>
                          <a:spcPts val="0"/>
                        </a:spcAft>
                        <a:buClrTx/>
                        <a:buSzTx/>
                        <a:buFontTx/>
                        <a:buNone/>
                        <a:tabLst/>
                        <a:defRPr/>
                      </a:pPr>
                      <a:r>
                        <a:rPr lang="fr-FR" sz="2800" b="1" dirty="0" smtClean="0">
                          <a:solidFill>
                            <a:srgbClr val="FF0066"/>
                          </a:solidFill>
                          <a:latin typeface="Times New Roman" panose="02020603050405020304" pitchFamily="18" charset="0"/>
                          <a:cs typeface="Times New Roman" panose="02020603050405020304" pitchFamily="18" charset="0"/>
                        </a:rPr>
                        <a:t>Niveau d’exposition 3 </a:t>
                      </a:r>
                    </a:p>
                    <a:p>
                      <a:pPr algn="just"/>
                      <a:r>
                        <a:rPr lang="fr-FR" sz="2800" b="1" dirty="0" smtClean="0">
                          <a:solidFill>
                            <a:srgbClr val="FF0066"/>
                          </a:solidFill>
                          <a:latin typeface="Times New Roman" panose="02020603050405020304" pitchFamily="18" charset="0"/>
                          <a:cs typeface="Times New Roman" panose="02020603050405020304" pitchFamily="18" charset="0"/>
                        </a:rPr>
                        <a:t>ICC</a:t>
                      </a:r>
                      <a:r>
                        <a:rPr lang="fr-FR" sz="2800" b="1" baseline="0" dirty="0" smtClean="0">
                          <a:solidFill>
                            <a:srgbClr val="FF0066"/>
                          </a:solidFill>
                          <a:latin typeface="Times New Roman" panose="02020603050405020304" pitchFamily="18" charset="0"/>
                          <a:cs typeface="Times New Roman" panose="02020603050405020304" pitchFamily="18" charset="0"/>
                        </a:rPr>
                        <a:t> &gt; 3</a:t>
                      </a:r>
                      <a:endParaRPr lang="fr-FR" sz="2800" b="1" dirty="0">
                        <a:solidFill>
                          <a:srgbClr val="FF0066"/>
                        </a:solidFill>
                        <a:latin typeface="Times New Roman" panose="02020603050405020304" pitchFamily="18" charset="0"/>
                        <a:cs typeface="Times New Roman" panose="02020603050405020304" pitchFamily="18" charset="0"/>
                      </a:endParaRPr>
                    </a:p>
                  </a:txBody>
                  <a:tcPr/>
                </a:tc>
                <a:tc>
                  <a:txBody>
                    <a:bodyPr/>
                    <a:lstStyle/>
                    <a:p>
                      <a:pPr algn="just"/>
                      <a:r>
                        <a:rPr lang="fr-FR" sz="2800" dirty="0" smtClean="0">
                          <a:latin typeface="Times New Roman" panose="02020603050405020304" pitchFamily="18" charset="0"/>
                          <a:cs typeface="Times New Roman" panose="02020603050405020304" pitchFamily="18" charset="0"/>
                        </a:rPr>
                        <a:t>Manipulation intensive de routine</a:t>
                      </a:r>
                    </a:p>
                    <a:p>
                      <a:pPr algn="just"/>
                      <a:r>
                        <a:rPr lang="fr-FR" sz="2800" dirty="0" smtClean="0">
                          <a:latin typeface="Times New Roman" panose="02020603050405020304" pitchFamily="18" charset="0"/>
                          <a:cs typeface="Times New Roman" panose="02020603050405020304" pitchFamily="18" charset="0"/>
                        </a:rPr>
                        <a:t>Exposition</a:t>
                      </a:r>
                      <a:r>
                        <a:rPr lang="fr-FR" sz="2800" baseline="0" dirty="0" smtClean="0">
                          <a:latin typeface="Times New Roman" panose="02020603050405020304" pitchFamily="18" charset="0"/>
                          <a:cs typeface="Times New Roman" panose="02020603050405020304" pitchFamily="18" charset="0"/>
                        </a:rPr>
                        <a:t> importante </a:t>
                      </a:r>
                    </a:p>
                    <a:p>
                      <a:pPr marL="0" marR="0" indent="0" algn="just" defTabSz="3497525" rtl="0" eaLnBrk="1" fontAlgn="auto" latinLnBrk="0" hangingPunct="1">
                        <a:lnSpc>
                          <a:spcPct val="100000"/>
                        </a:lnSpc>
                        <a:spcBef>
                          <a:spcPts val="0"/>
                        </a:spcBef>
                        <a:spcAft>
                          <a:spcPts val="0"/>
                        </a:spcAft>
                        <a:buClrTx/>
                        <a:buSzTx/>
                        <a:buFontTx/>
                        <a:buNone/>
                        <a:tabLst/>
                        <a:defRPr/>
                      </a:pPr>
                      <a:r>
                        <a:rPr lang="fr-FR" sz="2800" baseline="0" dirty="0" smtClean="0">
                          <a:latin typeface="Times New Roman" panose="02020603050405020304" pitchFamily="18" charset="0"/>
                          <a:cs typeface="Times New Roman" panose="02020603050405020304" pitchFamily="18" charset="0"/>
                        </a:rPr>
                        <a:t>Mesure de protection collective (unité de reconstitution centralisée)  + individuelle </a:t>
                      </a:r>
                      <a:endParaRPr lang="fr-FR" sz="2800" dirty="0" smtClean="0">
                        <a:latin typeface="Times New Roman" panose="02020603050405020304" pitchFamily="18" charset="0"/>
                        <a:cs typeface="Times New Roman" panose="02020603050405020304" pitchFamily="18" charset="0"/>
                      </a:endParaRPr>
                    </a:p>
                  </a:txBody>
                  <a:tcPr/>
                </a:tc>
              </a:tr>
            </a:tbl>
          </a:graphicData>
        </a:graphic>
      </p:graphicFrame>
      <p:sp>
        <p:nvSpPr>
          <p:cNvPr id="27" name="ZoneTexte 26"/>
          <p:cNvSpPr txBox="1"/>
          <p:nvPr/>
        </p:nvSpPr>
        <p:spPr>
          <a:xfrm>
            <a:off x="13177639" y="24684642"/>
            <a:ext cx="11521280" cy="1077218"/>
          </a:xfrm>
          <a:prstGeom prst="rect">
            <a:avLst/>
          </a:prstGeom>
          <a:noFill/>
        </p:spPr>
        <p:txBody>
          <a:bodyPr wrap="square" rtlCol="0">
            <a:spAutoFit/>
          </a:bodyPr>
          <a:lstStyle/>
          <a:p>
            <a:pPr algn="just"/>
            <a:r>
              <a:rPr lang="fr-FR" sz="3200" dirty="0" smtClean="0">
                <a:latin typeface="Times New Roman" panose="02020603050405020304" pitchFamily="18" charset="0"/>
                <a:cs typeface="Times New Roman" panose="02020603050405020304" pitchFamily="18" charset="0"/>
              </a:rPr>
              <a:t>L’ICC moyen calculé pour l’ensemble des préparateurs pendant un jour de travail normal était de</a:t>
            </a:r>
            <a:r>
              <a:rPr lang="fr-FR" sz="3200" b="1" dirty="0" smtClean="0">
                <a:latin typeface="Times New Roman" panose="02020603050405020304" pitchFamily="18" charset="0"/>
                <a:cs typeface="Times New Roman" panose="02020603050405020304" pitchFamily="18" charset="0"/>
              </a:rPr>
              <a:t> 1,65 </a:t>
            </a:r>
            <a:r>
              <a:rPr lang="fr-FR" sz="3200" dirty="0" smtClean="0">
                <a:latin typeface="Times New Roman" panose="02020603050405020304" pitchFamily="18" charset="0"/>
                <a:cs typeface="Times New Roman" panose="02020603050405020304" pitchFamily="18" charset="0"/>
              </a:rPr>
              <a:t>et pendant 01 mois était de</a:t>
            </a:r>
            <a:r>
              <a:rPr lang="fr-FR" sz="3200" b="1" dirty="0" smtClean="0">
                <a:latin typeface="Times New Roman" panose="02020603050405020304" pitchFamily="18" charset="0"/>
                <a:cs typeface="Times New Roman" panose="02020603050405020304" pitchFamily="18" charset="0"/>
              </a:rPr>
              <a:t> 1,29</a:t>
            </a:r>
            <a:r>
              <a:rPr lang="fr-FR" sz="3200" dirty="0" smtClean="0">
                <a:latin typeface="Times New Roman" panose="02020603050405020304" pitchFamily="18" charset="0"/>
                <a:cs typeface="Times New Roman" panose="02020603050405020304" pitchFamily="18" charset="0"/>
              </a:rPr>
              <a:t>.</a:t>
            </a:r>
          </a:p>
        </p:txBody>
      </p:sp>
      <p:sp>
        <p:nvSpPr>
          <p:cNvPr id="29" name="ZoneTexte 28"/>
          <p:cNvSpPr txBox="1"/>
          <p:nvPr/>
        </p:nvSpPr>
        <p:spPr>
          <a:xfrm>
            <a:off x="13393663" y="31456470"/>
            <a:ext cx="11521280" cy="3046988"/>
          </a:xfrm>
          <a:prstGeom prst="rect">
            <a:avLst/>
          </a:prstGeom>
          <a:noFill/>
        </p:spPr>
        <p:txBody>
          <a:bodyPr wrap="square" rtlCol="0">
            <a:spAutoFit/>
          </a:bodyPr>
          <a:lstStyle/>
          <a:p>
            <a:pPr lvl="0" algn="just"/>
            <a:r>
              <a:rPr lang="fr-FR" sz="3200" dirty="0">
                <a:solidFill>
                  <a:prstClr val="black"/>
                </a:solidFill>
                <a:latin typeface="Times New Roman" panose="02020603050405020304" pitchFamily="18" charset="0"/>
                <a:cs typeface="Times New Roman" panose="02020603050405020304" pitchFamily="18" charset="0"/>
              </a:rPr>
              <a:t>Ces valeurs reflètes un niveau d’exposition 2:</a:t>
            </a:r>
          </a:p>
          <a:p>
            <a:pPr marL="457200" lvl="0" indent="-457200" algn="just">
              <a:buFont typeface="Wingdings" panose="05000000000000000000" pitchFamily="2" charset="2"/>
              <a:buChar char="§"/>
            </a:pPr>
            <a:r>
              <a:rPr lang="fr-FR" sz="3200" dirty="0">
                <a:solidFill>
                  <a:prstClr val="black"/>
                </a:solidFill>
                <a:latin typeface="Times New Roman" panose="02020603050405020304" pitchFamily="18" charset="0"/>
                <a:cs typeface="Times New Roman" panose="02020603050405020304" pitchFamily="18" charset="0"/>
              </a:rPr>
              <a:t>Mesure de protection collective (hotte spécifique) : </a:t>
            </a:r>
            <a:r>
              <a:rPr lang="fr-FR" sz="3200" b="1" dirty="0">
                <a:solidFill>
                  <a:srgbClr val="00B050"/>
                </a:solidFill>
                <a:latin typeface="Times New Roman" panose="02020603050405020304" pitchFamily="18" charset="0"/>
                <a:cs typeface="Times New Roman" panose="02020603050405020304" pitchFamily="18" charset="0"/>
              </a:rPr>
              <a:t>OUI </a:t>
            </a:r>
            <a:r>
              <a:rPr lang="fr-FR" sz="3200" dirty="0">
                <a:solidFill>
                  <a:prstClr val="black"/>
                </a:solidFill>
                <a:latin typeface="Times New Roman" panose="02020603050405020304" pitchFamily="18" charset="0"/>
                <a:cs typeface="Times New Roman" panose="02020603050405020304" pitchFamily="18" charset="0"/>
              </a:rPr>
              <a:t> </a:t>
            </a:r>
          </a:p>
          <a:p>
            <a:pPr marL="457200" lvl="0" indent="-457200" algn="just">
              <a:buFont typeface="Wingdings" panose="05000000000000000000" pitchFamily="2" charset="2"/>
              <a:buChar char="§"/>
            </a:pPr>
            <a:r>
              <a:rPr lang="fr-FR" sz="3200" dirty="0">
                <a:solidFill>
                  <a:prstClr val="black"/>
                </a:solidFill>
                <a:latin typeface="Times New Roman" panose="02020603050405020304" pitchFamily="18" charset="0"/>
                <a:cs typeface="Times New Roman" panose="02020603050405020304" pitchFamily="18" charset="0"/>
              </a:rPr>
              <a:t>Mesure de prévention individuelle : </a:t>
            </a:r>
            <a:r>
              <a:rPr lang="fr-FR" sz="3200" b="1" dirty="0">
                <a:solidFill>
                  <a:srgbClr val="00B050"/>
                </a:solidFill>
                <a:latin typeface="Times New Roman" panose="02020603050405020304" pitchFamily="18" charset="0"/>
                <a:cs typeface="Times New Roman" panose="02020603050405020304" pitchFamily="18" charset="0"/>
              </a:rPr>
              <a:t>OUI </a:t>
            </a:r>
            <a:r>
              <a:rPr lang="fr-FR" sz="3200" dirty="0">
                <a:solidFill>
                  <a:prstClr val="black"/>
                </a:solidFill>
                <a:latin typeface="Times New Roman" panose="02020603050405020304" pitchFamily="18" charset="0"/>
                <a:cs typeface="Times New Roman" panose="02020603050405020304" pitchFamily="18" charset="0"/>
              </a:rPr>
              <a:t> / </a:t>
            </a:r>
            <a:r>
              <a:rPr lang="fr-FR" sz="3200" b="1" dirty="0">
                <a:solidFill>
                  <a:prstClr val="black"/>
                </a:solidFill>
                <a:latin typeface="Times New Roman" panose="02020603050405020304" pitchFamily="18" charset="0"/>
                <a:cs typeface="Times New Roman" panose="02020603050405020304" pitchFamily="18" charset="0"/>
              </a:rPr>
              <a:t>MAIS les gants utilisés ne sont ni en latex ou en nitrile, ils </a:t>
            </a:r>
            <a:r>
              <a:rPr lang="fr-FR" sz="3200" b="1">
                <a:solidFill>
                  <a:prstClr val="black"/>
                </a:solidFill>
                <a:latin typeface="Times New Roman" panose="02020603050405020304" pitchFamily="18" charset="0"/>
                <a:cs typeface="Times New Roman" panose="02020603050405020304" pitchFamily="18" charset="0"/>
              </a:rPr>
              <a:t>sont </a:t>
            </a:r>
            <a:r>
              <a:rPr lang="fr-FR" sz="3200" b="1" smtClean="0">
                <a:solidFill>
                  <a:prstClr val="black"/>
                </a:solidFill>
                <a:latin typeface="Times New Roman" panose="02020603050405020304" pitchFamily="18" charset="0"/>
                <a:cs typeface="Times New Roman" panose="02020603050405020304" pitchFamily="18" charset="0"/>
              </a:rPr>
              <a:t>poudrés et en </a:t>
            </a:r>
            <a:r>
              <a:rPr lang="fr-FR" sz="3200" b="1" dirty="0">
                <a:solidFill>
                  <a:prstClr val="black"/>
                </a:solidFill>
                <a:latin typeface="Times New Roman" panose="02020603050405020304" pitchFamily="18" charset="0"/>
                <a:cs typeface="Times New Roman" panose="02020603050405020304" pitchFamily="18" charset="0"/>
              </a:rPr>
              <a:t>vinyle (fragile et perméable)!</a:t>
            </a:r>
          </a:p>
          <a:p>
            <a:pPr lvl="0" algn="ctr"/>
            <a:r>
              <a:rPr lang="fr-FR" sz="3200" b="1" dirty="0">
                <a:solidFill>
                  <a:srgbClr val="7030A0"/>
                </a:solidFill>
                <a:latin typeface="Times New Roman" panose="02020603050405020304" pitchFamily="18" charset="0"/>
                <a:cs typeface="Times New Roman" panose="02020603050405020304" pitchFamily="18" charset="0"/>
                <a:sym typeface="Wingdings" panose="05000000000000000000" pitchFamily="2" charset="2"/>
              </a:rPr>
              <a:t> Protection jugée bonne mais non </a:t>
            </a:r>
            <a:r>
              <a:rPr lang="fr-FR" sz="3200" b="1" dirty="0" smtClean="0">
                <a:solidFill>
                  <a:srgbClr val="7030A0"/>
                </a:solidFill>
                <a:latin typeface="Times New Roman" panose="02020603050405020304" pitchFamily="18" charset="0"/>
                <a:cs typeface="Times New Roman" panose="02020603050405020304" pitchFamily="18" charset="0"/>
                <a:sym typeface="Wingdings" panose="05000000000000000000" pitchFamily="2" charset="2"/>
              </a:rPr>
              <a:t>optimale</a:t>
            </a:r>
            <a:endParaRPr lang="fr-FR" sz="3200" b="1" dirty="0">
              <a:solidFill>
                <a:srgbClr val="7030A0"/>
              </a:solidFill>
              <a:latin typeface="Times New Roman" panose="02020603050405020304" pitchFamily="18" charset="0"/>
              <a:cs typeface="Times New Roman" panose="02020603050405020304" pitchFamily="18" charset="0"/>
            </a:endParaRPr>
          </a:p>
        </p:txBody>
      </p:sp>
      <p:pic>
        <p:nvPicPr>
          <p:cNvPr id="3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01675" y="25897970"/>
            <a:ext cx="10909212" cy="53538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ZoneTexte 4"/>
          <p:cNvSpPr txBox="1"/>
          <p:nvPr/>
        </p:nvSpPr>
        <p:spPr>
          <a:xfrm>
            <a:off x="3991966" y="1721576"/>
            <a:ext cx="20490929" cy="923330"/>
          </a:xfrm>
          <a:prstGeom prst="rect">
            <a:avLst/>
          </a:prstGeom>
          <a:solidFill>
            <a:schemeClr val="accent5">
              <a:lumMod val="60000"/>
              <a:lumOff val="40000"/>
            </a:schemeClr>
          </a:solidFill>
        </p:spPr>
        <p:txBody>
          <a:bodyPr wrap="square" rtlCol="0">
            <a:spAutoFit/>
          </a:bodyPr>
          <a:lstStyle/>
          <a:p>
            <a:pPr algn="ctr"/>
            <a:r>
              <a:rPr lang="fr-FR" sz="5400" b="1" dirty="0">
                <a:solidFill>
                  <a:srgbClr val="002060"/>
                </a:solidFill>
                <a:latin typeface="Times New Roman" pitchFamily="18" charset="0"/>
                <a:ea typeface="Tahoma" pitchFamily="34" charset="0"/>
                <a:cs typeface="Times New Roman" pitchFamily="18" charset="0"/>
              </a:rPr>
              <a:t>1</a:t>
            </a:r>
            <a:r>
              <a:rPr lang="fr-FR" sz="5400" b="1" baseline="30000" dirty="0">
                <a:solidFill>
                  <a:srgbClr val="002060"/>
                </a:solidFill>
                <a:latin typeface="Times New Roman" pitchFamily="18" charset="0"/>
                <a:ea typeface="Tahoma" pitchFamily="34" charset="0"/>
                <a:cs typeface="Times New Roman" pitchFamily="18" charset="0"/>
              </a:rPr>
              <a:t>ère</a:t>
            </a:r>
            <a:r>
              <a:rPr lang="fr-FR" sz="5400" b="1" dirty="0">
                <a:solidFill>
                  <a:srgbClr val="002060"/>
                </a:solidFill>
                <a:latin typeface="Times New Roman" pitchFamily="18" charset="0"/>
                <a:ea typeface="Tahoma" pitchFamily="34" charset="0"/>
                <a:cs typeface="Times New Roman" pitchFamily="18" charset="0"/>
              </a:rPr>
              <a:t> journée nationale de pharmacie hospitalière du CHU Sétif </a:t>
            </a:r>
          </a:p>
        </p:txBody>
      </p:sp>
      <p:pic>
        <p:nvPicPr>
          <p:cNvPr id="42" name="Picture 5" descr="C:\Users\samsung\Desktop\oncologie\chu sétif.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81727" y="288332"/>
            <a:ext cx="2381250" cy="2381250"/>
          </a:xfrm>
          <a:prstGeom prst="rect">
            <a:avLst/>
          </a:prstGeom>
          <a:noFill/>
          <a:extLst>
            <a:ext uri="{909E8E84-426E-40DD-AFC4-6F175D3DCCD1}">
              <a14:hiddenFill xmlns:a14="http://schemas.microsoft.com/office/drawing/2010/main">
                <a:solidFill>
                  <a:srgbClr val="FFFFFF"/>
                </a:solidFill>
              </a14:hiddenFill>
            </a:ext>
          </a:extLst>
        </p:spPr>
      </p:pic>
      <p:sp>
        <p:nvSpPr>
          <p:cNvPr id="43" name="ZoneTexte 42"/>
          <p:cNvSpPr txBox="1"/>
          <p:nvPr/>
        </p:nvSpPr>
        <p:spPr>
          <a:xfrm>
            <a:off x="12673583" y="41514651"/>
            <a:ext cx="11737304" cy="2554545"/>
          </a:xfrm>
          <a:prstGeom prst="rect">
            <a:avLst/>
          </a:prstGeom>
          <a:noFill/>
        </p:spPr>
        <p:txBody>
          <a:bodyPr wrap="square" numCol="1" rtlCol="0">
            <a:spAutoFit/>
          </a:bodyPr>
          <a:lstStyle/>
          <a:p>
            <a:r>
              <a:rPr lang="fr-FR" sz="2000" b="1" dirty="0" smtClean="0">
                <a:latin typeface="Times New Roman" pitchFamily="18" charset="0"/>
                <a:cs typeface="Times New Roman" pitchFamily="18" charset="0"/>
              </a:rPr>
              <a:t>Références</a:t>
            </a:r>
          </a:p>
          <a:p>
            <a:pPr marL="342900" indent="-342900">
              <a:buFont typeface="Arial" panose="020B0604020202020204" pitchFamily="34" charset="0"/>
              <a:buChar char="•"/>
            </a:pPr>
            <a:r>
              <a:rPr lang="fr-FR" sz="2000" dirty="0" err="1">
                <a:latin typeface="Times New Roman" panose="02020603050405020304" pitchFamily="18" charset="0"/>
                <a:cs typeface="Times New Roman" panose="02020603050405020304" pitchFamily="18" charset="0"/>
              </a:rPr>
              <a:t>Baghdadli.B.</a:t>
            </a:r>
            <a:r>
              <a:rPr lang="fr-FR" sz="2000" i="1" dirty="0" err="1">
                <a:latin typeface="Times New Roman" panose="02020603050405020304" pitchFamily="18" charset="0"/>
                <a:cs typeface="Times New Roman" panose="02020603050405020304" pitchFamily="18" charset="0"/>
              </a:rPr>
              <a:t>manipulation</a:t>
            </a:r>
            <a:r>
              <a:rPr lang="fr-FR" sz="2000" i="1" dirty="0">
                <a:latin typeface="Times New Roman" panose="02020603050405020304" pitchFamily="18" charset="0"/>
                <a:cs typeface="Times New Roman" panose="02020603050405020304" pitchFamily="18" charset="0"/>
              </a:rPr>
              <a:t> des cytotoxiques : quel risque pour le personnel infirmier du </a:t>
            </a:r>
            <a:r>
              <a:rPr lang="fr-FR" sz="2000" i="1" dirty="0" err="1">
                <a:latin typeface="Times New Roman" panose="02020603050405020304" pitchFamily="18" charset="0"/>
                <a:cs typeface="Times New Roman" panose="02020603050405020304" pitchFamily="18" charset="0"/>
              </a:rPr>
              <a:t>CHUde</a:t>
            </a:r>
            <a:r>
              <a:rPr lang="fr-FR" sz="2000" i="1" dirty="0">
                <a:latin typeface="Times New Roman" panose="02020603050405020304" pitchFamily="18" charset="0"/>
                <a:cs typeface="Times New Roman" panose="02020603050405020304" pitchFamily="18" charset="0"/>
              </a:rPr>
              <a:t> sidi bel </a:t>
            </a:r>
            <a:r>
              <a:rPr lang="fr-FR" sz="2000" i="1" dirty="0" err="1">
                <a:latin typeface="Times New Roman" panose="02020603050405020304" pitchFamily="18" charset="0"/>
                <a:cs typeface="Times New Roman" panose="02020603050405020304" pitchFamily="18" charset="0"/>
              </a:rPr>
              <a:t>abes</a:t>
            </a:r>
            <a:r>
              <a:rPr lang="fr-FR" sz="2000" i="1" dirty="0">
                <a:latin typeface="Times New Roman" panose="02020603050405020304" pitchFamily="18" charset="0"/>
                <a:cs typeface="Times New Roman" panose="02020603050405020304" pitchFamily="18" charset="0"/>
              </a:rPr>
              <a:t>.</a:t>
            </a:r>
            <a:r>
              <a:rPr lang="fr-FR" sz="2000" dirty="0">
                <a:latin typeface="Times New Roman" panose="02020603050405020304" pitchFamily="18" charset="0"/>
                <a:cs typeface="Times New Roman" panose="02020603050405020304" pitchFamily="18" charset="0"/>
              </a:rPr>
              <a:t> Septembre </a:t>
            </a:r>
            <a:r>
              <a:rPr lang="fr-FR" sz="2000" dirty="0" smtClean="0">
                <a:latin typeface="Times New Roman" panose="02020603050405020304" pitchFamily="18" charset="0"/>
                <a:cs typeface="Times New Roman" panose="02020603050405020304" pitchFamily="18" charset="0"/>
              </a:rPr>
              <a:t>2017;</a:t>
            </a:r>
          </a:p>
          <a:p>
            <a:pPr marL="342900" indent="-342900">
              <a:buFont typeface="Arial" panose="020B0604020202020204" pitchFamily="34" charset="0"/>
              <a:buChar char="•"/>
            </a:pPr>
            <a:r>
              <a:rPr lang="fr-FR" sz="2000" dirty="0" err="1" smtClean="0">
                <a:latin typeface="Times New Roman" panose="02020603050405020304" pitchFamily="18" charset="0"/>
                <a:cs typeface="Times New Roman" panose="02020603050405020304" pitchFamily="18" charset="0"/>
              </a:rPr>
              <a:t>laura</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Deplast</a:t>
            </a:r>
            <a:r>
              <a:rPr lang="fr-FR" sz="2000" smtClean="0">
                <a:latin typeface="Times New Roman" panose="02020603050405020304" pitchFamily="18" charset="0"/>
                <a:cs typeface="Times New Roman" panose="02020603050405020304" pitchFamily="18" charset="0"/>
              </a:rPr>
              <a:t>, </a:t>
            </a:r>
            <a:r>
              <a:rPr lang="fr-FR" sz="2000" i="1" smtClean="0">
                <a:latin typeface="Times New Roman" panose="02020603050405020304" pitchFamily="18" charset="0"/>
                <a:cs typeface="Times New Roman" panose="02020603050405020304" pitchFamily="18" charset="0"/>
              </a:rPr>
              <a:t>Exposition </a:t>
            </a:r>
            <a:r>
              <a:rPr lang="fr-FR" sz="2000" i="1" dirty="0" smtClean="0">
                <a:latin typeface="Times New Roman" panose="02020603050405020304" pitchFamily="18" charset="0"/>
                <a:cs typeface="Times New Roman" panose="02020603050405020304" pitchFamily="18" charset="0"/>
              </a:rPr>
              <a:t>du personnel des établissements de  soin au x médicaments anticancéreux</a:t>
            </a:r>
            <a:r>
              <a:rPr lang="fr-FR" sz="2000" dirty="0" smtClean="0">
                <a:latin typeface="Times New Roman" panose="02020603050405020304" pitchFamily="18" charset="0"/>
                <a:cs typeface="Times New Roman" panose="02020603050405020304" pitchFamily="18" charset="0"/>
              </a:rPr>
              <a:t>, GIMS marseille,2017</a:t>
            </a:r>
            <a:endParaRPr lang="fr-FR" sz="2000" dirty="0">
              <a:latin typeface="Times New Roman" panose="02020603050405020304" pitchFamily="18" charset="0"/>
              <a:cs typeface="Times New Roman" panose="02020603050405020304" pitchFamily="18" charset="0"/>
            </a:endParaRPr>
          </a:p>
          <a:p>
            <a:endParaRPr lang="fr-FR" sz="2000" dirty="0" smtClean="0">
              <a:latin typeface="Times New Roman" pitchFamily="18" charset="0"/>
              <a:cs typeface="Times New Roman" pitchFamily="18" charset="0"/>
            </a:endParaRPr>
          </a:p>
          <a:p>
            <a:endParaRPr lang="fr-FR" sz="2000" dirty="0" smtClean="0">
              <a:latin typeface="Times New Roman" pitchFamily="18" charset="0"/>
              <a:cs typeface="Times New Roman" pitchFamily="18" charset="0"/>
            </a:endParaRPr>
          </a:p>
          <a:p>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577</TotalTime>
  <Words>664</Words>
  <Application>Microsoft Office PowerPoint</Application>
  <PresentationFormat>Personnalisé</PresentationFormat>
  <Paragraphs>100</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scs</dc:creator>
  <cp:lastModifiedBy>samsung</cp:lastModifiedBy>
  <cp:revision>41</cp:revision>
  <dcterms:created xsi:type="dcterms:W3CDTF">2018-09-22T21:24:26Z</dcterms:created>
  <dcterms:modified xsi:type="dcterms:W3CDTF">2021-03-25T20:25:44Z</dcterms:modified>
</cp:coreProperties>
</file>