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25203150" cy="41405175"/>
  <p:notesSz cx="6858000" cy="9144000"/>
  <p:defaultTextStyle>
    <a:defPPr>
      <a:defRPr lang="fr-FR"/>
    </a:defPPr>
    <a:lvl1pPr marL="0" algn="l" defTabSz="3806190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1pPr>
    <a:lvl2pPr marL="1903095" algn="l" defTabSz="3806190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2pPr>
    <a:lvl3pPr marL="3806190" algn="l" defTabSz="3806190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3pPr>
    <a:lvl4pPr marL="5709285" algn="l" defTabSz="3806190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4pPr>
    <a:lvl5pPr marL="7612380" algn="l" defTabSz="3806190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5pPr>
    <a:lvl6pPr marL="9515475" algn="l" defTabSz="3806190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6pPr>
    <a:lvl7pPr marL="11418570" algn="l" defTabSz="3806190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7pPr>
    <a:lvl8pPr marL="13321665" algn="l" defTabSz="3806190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8pPr>
    <a:lvl9pPr marL="15224760" algn="l" defTabSz="3806190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CCFF"/>
    <a:srgbClr val="33CC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1638" y="-90"/>
      </p:cViewPr>
      <p:guideLst>
        <p:guide orient="horz" pos="13041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3948493" y="2172884"/>
            <a:ext cx="20414552" cy="8888311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3948493" y="11169761"/>
            <a:ext cx="20414552" cy="10581323"/>
          </a:xfrm>
        </p:spPr>
        <p:txBody>
          <a:bodyPr tIns="0"/>
          <a:lstStyle>
            <a:lvl1pPr marL="114186" indent="0" algn="l">
              <a:buNone/>
              <a:defRPr sz="10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1903095" indent="0" algn="ctr">
              <a:buNone/>
            </a:lvl2pPr>
            <a:lvl3pPr marL="3806190" indent="0" algn="ctr">
              <a:buNone/>
            </a:lvl3pPr>
            <a:lvl4pPr marL="5709285" indent="0" algn="ctr">
              <a:buNone/>
            </a:lvl4pPr>
            <a:lvl5pPr marL="7612380" indent="0" algn="ctr">
              <a:buNone/>
            </a:lvl5pPr>
            <a:lvl6pPr marL="9515475" indent="0" algn="ctr">
              <a:buNone/>
            </a:lvl6pPr>
            <a:lvl7pPr marL="11418570" indent="0" algn="ctr">
              <a:buNone/>
            </a:lvl7pPr>
            <a:lvl8pPr marL="13321665" indent="0" algn="ctr">
              <a:buNone/>
            </a:lvl8pPr>
            <a:lvl9pPr marL="1522476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2539700" y="8535829"/>
            <a:ext cx="579672" cy="1269759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189466" y="8120534"/>
            <a:ext cx="176422" cy="38644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8902363" y="1658136"/>
            <a:ext cx="5040630" cy="35328582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50394" y="1658142"/>
            <a:ext cx="15331916" cy="353285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292215" y="-326"/>
            <a:ext cx="18902363" cy="4140550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06693" y="15699462"/>
            <a:ext cx="17642205" cy="13801725"/>
          </a:xfrm>
        </p:spPr>
        <p:txBody>
          <a:bodyPr anchor="t"/>
          <a:lstStyle>
            <a:lvl1pPr algn="l">
              <a:lnSpc>
                <a:spcPts val="18731"/>
              </a:lnSpc>
              <a:buNone/>
              <a:defRPr sz="167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106693" y="6440805"/>
            <a:ext cx="17642205" cy="9114886"/>
          </a:xfrm>
        </p:spPr>
        <p:txBody>
          <a:bodyPr anchor="b"/>
          <a:lstStyle>
            <a:lvl1pPr marL="76124" indent="0">
              <a:lnSpc>
                <a:spcPts val="9574"/>
              </a:lnSpc>
              <a:spcBef>
                <a:spcPts val="0"/>
              </a:spcBef>
              <a:buNone/>
              <a:defRPr sz="83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6300788" y="0"/>
            <a:ext cx="210026" cy="4140550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5987460" y="16993485"/>
            <a:ext cx="579672" cy="1269759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6637226" y="16578190"/>
            <a:ext cx="176422" cy="38644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6895" y="1656207"/>
            <a:ext cx="20666583" cy="6900863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56895" y="9201150"/>
            <a:ext cx="10081260" cy="28155519"/>
          </a:xfrm>
        </p:spPr>
        <p:txBody>
          <a:bodyPr/>
          <a:lstStyle>
            <a:lvl1pPr>
              <a:defRPr sz="11700"/>
            </a:lvl1pPr>
            <a:lvl2pPr>
              <a:defRPr sz="100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542218" y="9201150"/>
            <a:ext cx="10081260" cy="28155519"/>
          </a:xfrm>
        </p:spPr>
        <p:txBody>
          <a:bodyPr/>
          <a:lstStyle>
            <a:lvl1pPr>
              <a:defRPr sz="11700"/>
            </a:lvl1pPr>
            <a:lvl2pPr>
              <a:defRPr sz="100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158" y="31155528"/>
            <a:ext cx="22682835" cy="6900863"/>
          </a:xfrm>
        </p:spPr>
        <p:txBody>
          <a:bodyPr anchor="ctr"/>
          <a:lstStyle>
            <a:lvl1pPr algn="ctr">
              <a:defRPr sz="18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60158" y="1981978"/>
            <a:ext cx="11089386" cy="386448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66433" indent="0" algn="l">
              <a:lnSpc>
                <a:spcPct val="100000"/>
              </a:lnSpc>
              <a:spcBef>
                <a:spcPts val="416"/>
              </a:spcBef>
              <a:buNone/>
              <a:defRPr sz="7900" b="0">
                <a:solidFill>
                  <a:schemeClr val="tx1"/>
                </a:solidFill>
              </a:defRPr>
            </a:lvl1pPr>
            <a:lvl2pPr>
              <a:buNone/>
              <a:defRPr sz="8300" b="1"/>
            </a:lvl2pPr>
            <a:lvl3pPr>
              <a:buNone/>
              <a:defRPr sz="7500" b="1"/>
            </a:lvl3pPr>
            <a:lvl4pPr>
              <a:buNone/>
              <a:defRPr sz="6700" b="1"/>
            </a:lvl4pPr>
            <a:lvl5pPr>
              <a:buNone/>
              <a:defRPr sz="67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2853607" y="1981978"/>
            <a:ext cx="11089386" cy="386448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66433" indent="0" algn="l">
              <a:lnSpc>
                <a:spcPct val="100000"/>
              </a:lnSpc>
              <a:spcBef>
                <a:spcPts val="416"/>
              </a:spcBef>
              <a:buNone/>
              <a:defRPr sz="7900" b="0">
                <a:solidFill>
                  <a:schemeClr val="tx1"/>
                </a:solidFill>
              </a:defRPr>
            </a:lvl1pPr>
            <a:lvl2pPr>
              <a:buNone/>
              <a:defRPr sz="8300" b="1"/>
            </a:lvl2pPr>
            <a:lvl3pPr>
              <a:buNone/>
              <a:defRPr sz="7500" b="1"/>
            </a:lvl3pPr>
            <a:lvl4pPr>
              <a:buNone/>
              <a:defRPr sz="6700" b="1"/>
            </a:lvl4pPr>
            <a:lvl5pPr>
              <a:buNone/>
              <a:defRPr sz="67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1260158" y="5852366"/>
            <a:ext cx="11089386" cy="248431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1636662" indent="-1141857">
              <a:lnSpc>
                <a:spcPct val="100000"/>
              </a:lnSpc>
              <a:spcBef>
                <a:spcPts val="2914"/>
              </a:spcBef>
              <a:defRPr sz="10000"/>
            </a:lvl1pPr>
            <a:lvl2pPr>
              <a:lnSpc>
                <a:spcPct val="100000"/>
              </a:lnSpc>
              <a:spcBef>
                <a:spcPts val="2914"/>
              </a:spcBef>
              <a:defRPr sz="8300"/>
            </a:lvl2pPr>
            <a:lvl3pPr>
              <a:lnSpc>
                <a:spcPct val="100000"/>
              </a:lnSpc>
              <a:spcBef>
                <a:spcPts val="2914"/>
              </a:spcBef>
              <a:defRPr sz="7500"/>
            </a:lvl3pPr>
            <a:lvl4pPr>
              <a:lnSpc>
                <a:spcPct val="100000"/>
              </a:lnSpc>
              <a:spcBef>
                <a:spcPts val="2914"/>
              </a:spcBef>
              <a:defRPr sz="6700"/>
            </a:lvl4pPr>
            <a:lvl5pPr>
              <a:lnSpc>
                <a:spcPct val="100000"/>
              </a:lnSpc>
              <a:spcBef>
                <a:spcPts val="2914"/>
              </a:spcBef>
              <a:defRPr sz="67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2853607" y="5852366"/>
            <a:ext cx="11089386" cy="248431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1636662" indent="-1141857">
              <a:lnSpc>
                <a:spcPct val="100000"/>
              </a:lnSpc>
              <a:spcBef>
                <a:spcPts val="2914"/>
              </a:spcBef>
              <a:defRPr sz="10000"/>
            </a:lvl1pPr>
            <a:lvl2pPr>
              <a:lnSpc>
                <a:spcPct val="100000"/>
              </a:lnSpc>
              <a:spcBef>
                <a:spcPts val="2914"/>
              </a:spcBef>
              <a:defRPr sz="8300"/>
            </a:lvl2pPr>
            <a:lvl3pPr>
              <a:lnSpc>
                <a:spcPct val="100000"/>
              </a:lnSpc>
              <a:spcBef>
                <a:spcPts val="2914"/>
              </a:spcBef>
              <a:defRPr sz="7500"/>
            </a:lvl3pPr>
            <a:lvl4pPr>
              <a:lnSpc>
                <a:spcPct val="100000"/>
              </a:lnSpc>
              <a:spcBef>
                <a:spcPts val="2914"/>
              </a:spcBef>
              <a:defRPr sz="6700"/>
            </a:lvl4pPr>
            <a:lvl5pPr>
              <a:lnSpc>
                <a:spcPct val="100000"/>
              </a:lnSpc>
              <a:spcBef>
                <a:spcPts val="2914"/>
              </a:spcBef>
              <a:defRPr sz="67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6895" y="1656207"/>
            <a:ext cx="20666583" cy="6900863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97550" y="0"/>
            <a:ext cx="22405600" cy="414051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2797550" y="-326"/>
            <a:ext cx="201625" cy="4140550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157" y="1308797"/>
            <a:ext cx="10501313" cy="7015877"/>
          </a:xfrm>
          <a:ln>
            <a:noFill/>
          </a:ln>
        </p:spPr>
        <p:txBody>
          <a:bodyPr anchor="b"/>
          <a:lstStyle>
            <a:lvl1pPr algn="l">
              <a:lnSpc>
                <a:spcPts val="8325"/>
              </a:lnSpc>
              <a:buNone/>
              <a:defRPr sz="9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260157" y="8494545"/>
            <a:ext cx="10501313" cy="4217194"/>
          </a:xfrm>
        </p:spPr>
        <p:txBody>
          <a:bodyPr/>
          <a:lstStyle>
            <a:lvl1pPr marL="190310" indent="0">
              <a:lnSpc>
                <a:spcPct val="100000"/>
              </a:lnSpc>
              <a:spcBef>
                <a:spcPts val="0"/>
              </a:spcBef>
              <a:buNone/>
              <a:defRPr sz="5800"/>
            </a:lvl1pPr>
            <a:lvl2pPr>
              <a:buNone/>
              <a:defRPr sz="5000"/>
            </a:lvl2pPr>
            <a:lvl3pPr>
              <a:buNone/>
              <a:defRPr sz="4200"/>
            </a:lvl3pPr>
            <a:lvl4pPr>
              <a:buNone/>
              <a:defRPr sz="3700"/>
            </a:lvl4pPr>
            <a:lvl5pPr>
              <a:buNone/>
              <a:defRPr sz="37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60157" y="12881613"/>
            <a:ext cx="22472809" cy="24105099"/>
          </a:xfrm>
        </p:spPr>
        <p:txBody>
          <a:bodyPr/>
          <a:lstStyle>
            <a:lvl1pPr>
              <a:defRPr sz="13300"/>
            </a:lvl1pPr>
            <a:lvl2pPr>
              <a:defRPr sz="11700"/>
            </a:lvl2pPr>
            <a:lvl3pPr>
              <a:defRPr sz="10000"/>
            </a:lvl3pPr>
            <a:lvl4pPr>
              <a:defRPr sz="8300"/>
            </a:lvl4pPr>
            <a:lvl5pPr>
              <a:defRPr sz="83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25757" y="6440805"/>
            <a:ext cx="7560945" cy="11961495"/>
          </a:xfrm>
        </p:spPr>
        <p:txBody>
          <a:bodyPr anchor="b">
            <a:noAutofit/>
          </a:bodyPr>
          <a:lstStyle>
            <a:lvl1pPr algn="l">
              <a:buNone/>
              <a:defRPr sz="87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100262" y="6440805"/>
            <a:ext cx="12601575" cy="2760345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380619" tIns="1141857" rIns="380619" bIns="190310" rtlCol="0" anchor="t">
            <a:normAutofit/>
          </a:bodyPr>
          <a:lstStyle>
            <a:extLst/>
          </a:lstStyle>
          <a:p>
            <a:pPr marL="0" indent="-1179919" algn="l" rtl="0" eaLnBrk="1" latinLnBrk="0" hangingPunct="1">
              <a:lnSpc>
                <a:spcPts val="12488"/>
              </a:lnSpc>
              <a:spcBef>
                <a:spcPts val="2498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133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10288" y="6900884"/>
            <a:ext cx="12181523" cy="2121898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380619" tIns="1141857" anchor="t"/>
          <a:lstStyle>
            <a:lvl1pPr marL="0" indent="0" algn="l" eaLnBrk="1" latinLnBrk="0" hangingPunct="1">
              <a:buNone/>
              <a:defRPr sz="133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1093473" y="5761834"/>
            <a:ext cx="1890236" cy="1233522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13791357" y="5655845"/>
            <a:ext cx="1789424" cy="1233522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10288" y="28983623"/>
            <a:ext cx="12181523" cy="4600575"/>
          </a:xfrm>
        </p:spPr>
        <p:txBody>
          <a:bodyPr anchor="ctr"/>
          <a:lstStyle>
            <a:lvl1pPr marL="0" indent="0" algn="l">
              <a:lnSpc>
                <a:spcPts val="6660"/>
              </a:lnSpc>
              <a:spcBef>
                <a:spcPts val="0"/>
              </a:spcBef>
              <a:buNone/>
              <a:defRPr sz="5800">
                <a:solidFill>
                  <a:srgbClr val="777777"/>
                </a:solidFill>
              </a:defRPr>
            </a:lvl1pPr>
            <a:lvl2pPr>
              <a:defRPr sz="50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2248897" y="-4926126"/>
            <a:ext cx="4517182" cy="989478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465300" y="127406"/>
            <a:ext cx="4691664" cy="1027697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504067" y="6370028"/>
            <a:ext cx="3102757" cy="6657092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2791732" y="-326"/>
            <a:ext cx="22411419" cy="4140550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3956895" y="1658127"/>
            <a:ext cx="20666583" cy="6900863"/>
          </a:xfrm>
          <a:prstGeom prst="rect">
            <a:avLst/>
          </a:prstGeom>
        </p:spPr>
        <p:txBody>
          <a:bodyPr lIns="380619" tIns="190310" rIns="380619" bIns="190310"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3956895" y="8741092"/>
            <a:ext cx="20666583" cy="28983623"/>
          </a:xfrm>
          <a:prstGeom prst="rect">
            <a:avLst/>
          </a:prstGeom>
        </p:spPr>
        <p:txBody>
          <a:bodyPr lIns="380619" tIns="190310" rIns="380619" bIns="19031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9871234" y="38069758"/>
            <a:ext cx="5880735" cy="2875359"/>
          </a:xfrm>
          <a:prstGeom prst="rect">
            <a:avLst/>
          </a:prstGeom>
        </p:spPr>
        <p:txBody>
          <a:bodyPr lIns="380619" tIns="190310" rIns="380619" bIns="190310" anchor="b"/>
          <a:lstStyle>
            <a:lvl1pPr algn="r" eaLnBrk="1" latinLnBrk="0" hangingPunct="1">
              <a:defRPr kumimoji="0" sz="50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520F0B-A7A0-44A3-BBE9-7B20E9161405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15751969" y="38069758"/>
            <a:ext cx="7980998" cy="2875359"/>
          </a:xfrm>
          <a:prstGeom prst="rect">
            <a:avLst/>
          </a:prstGeom>
        </p:spPr>
        <p:txBody>
          <a:bodyPr lIns="380619" tIns="190310" rIns="380619" bIns="190310" anchor="b"/>
          <a:lstStyle>
            <a:lvl1pPr eaLnBrk="1" latinLnBrk="0" hangingPunct="1">
              <a:defRPr kumimoji="0" sz="50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23741367" y="38069758"/>
            <a:ext cx="1260158" cy="2875359"/>
          </a:xfrm>
          <a:prstGeom prst="rect">
            <a:avLst/>
          </a:prstGeom>
        </p:spPr>
        <p:txBody>
          <a:bodyPr lIns="380619" tIns="190310" rIns="380619" bIns="190310" anchor="b"/>
          <a:lstStyle>
            <a:lvl1pPr algn="ctr" eaLnBrk="1" latinLnBrk="0" hangingPunct="1">
              <a:defRPr kumimoji="0" sz="50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3C0488-8F3E-450B-882E-434A5D9859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2797550" y="-326"/>
            <a:ext cx="201625" cy="4140550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80619" tIns="190310" rIns="380619" bIns="19031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179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522476" indent="-1179919" algn="l" rtl="0" eaLnBrk="1" latinLnBrk="0" hangingPunct="1">
        <a:lnSpc>
          <a:spcPct val="100000"/>
        </a:lnSpc>
        <a:spcBef>
          <a:spcPts val="2498"/>
        </a:spcBef>
        <a:buClr>
          <a:schemeClr val="accent1"/>
        </a:buClr>
        <a:buSzPct val="80000"/>
        <a:buFont typeface="Wingdings 2"/>
        <a:buChar char=""/>
        <a:defRPr kumimoji="0" sz="13300" kern="1200">
          <a:solidFill>
            <a:schemeClr val="tx1"/>
          </a:solidFill>
          <a:latin typeface="+mn-lt"/>
          <a:ea typeface="+mn-ea"/>
          <a:cs typeface="+mn-cs"/>
        </a:defRPr>
      </a:lvl1pPr>
      <a:lvl2pPr marL="2664333" indent="-989609" algn="l" rtl="0" eaLnBrk="1" latinLnBrk="0" hangingPunct="1">
        <a:lnSpc>
          <a:spcPct val="100000"/>
        </a:lnSpc>
        <a:spcBef>
          <a:spcPts val="2289"/>
        </a:spcBef>
        <a:buClr>
          <a:schemeClr val="accent1"/>
        </a:buClr>
        <a:buFont typeface="Verdana"/>
        <a:buChar char="◦"/>
        <a:defRPr kumimoji="0" sz="11700" kern="1200">
          <a:solidFill>
            <a:schemeClr val="tx1"/>
          </a:solidFill>
          <a:latin typeface="+mn-lt"/>
          <a:ea typeface="+mn-ea"/>
          <a:cs typeface="+mn-cs"/>
        </a:defRPr>
      </a:lvl2pPr>
      <a:lvl3pPr marL="3692004" indent="-951548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10000" kern="1200">
          <a:solidFill>
            <a:schemeClr val="tx1"/>
          </a:solidFill>
          <a:latin typeface="+mn-lt"/>
          <a:ea typeface="+mn-ea"/>
          <a:cs typeface="+mn-cs"/>
        </a:defRPr>
      </a:lvl3pPr>
      <a:lvl4pPr marL="4567428" indent="-72317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5404790" indent="-761238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6280214" indent="-761238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7155637" indent="-76123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7992999" indent="-76123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8868423" indent="-76123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9030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806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709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612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5154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4185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33216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5224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minachabbi27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ciencedirect.com/science/article/pii/S1279847920301051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800375" y="29271539"/>
            <a:ext cx="22610512" cy="3744416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1080295" y="2340547"/>
            <a:ext cx="23258584" cy="1224136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76238" y="7165083"/>
            <a:ext cx="24626912" cy="5878532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L'année 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2020 est marquée par la pandémie COVID-19 qui, comme la peste noire ou la grippe espagnole, restera </a:t>
            </a:r>
            <a:r>
              <a:rPr lang="fr-FR" sz="28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certai-nement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dans </a:t>
            </a:r>
            <a:r>
              <a:rPr lang="fr-FR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l'histoire</a:t>
            </a:r>
          </a:p>
          <a:p>
            <a:pPr algn="just"/>
            <a:r>
              <a:rPr lang="fr-FR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Fin décembre 2019, les premiers cas d'une pneumonie atypique dus à un nouveau coronavirus son rapportés dans la ville chinoise de Wuhan, capitale de la province du Hubei </a:t>
            </a:r>
          </a:p>
          <a:p>
            <a:pPr algn="just"/>
            <a:r>
              <a:rPr lang="fr-FR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En 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février 2020, l'Organisation </a:t>
            </a:r>
            <a:r>
              <a:rPr lang="fr-FR" sz="28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mon-diale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de la santé (OMS) dénomme officiellement ce nouveau virus SARS-</a:t>
            </a:r>
            <a:r>
              <a:rPr lang="fr-FR" sz="28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CoV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-2 et la maladie qu'il entraîne COVID-19 pour « Coronavirus </a:t>
            </a:r>
            <a:r>
              <a:rPr lang="fr-FR" sz="28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Disease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2019 ». </a:t>
            </a:r>
            <a:endParaRPr lang="fr-FR" sz="28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fr-FR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Ce 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nouveau coronavirus est un bêta-coronavirus, tout comme le SARS-</a:t>
            </a:r>
            <a:r>
              <a:rPr lang="fr-FR" sz="28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CoV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 avec lequel il partage plus de 70 % d'homologie. Le SARS-</a:t>
            </a:r>
            <a:r>
              <a:rPr lang="fr-FR" sz="28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CoV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 responsable d'une épidémie de pneumonie ayant touché plus de 8000 personnes de 2002 à 2004 et caractérisé par un taux de mortalité d'environ 10 %, est aujourd'hui considéré comme éradiqué </a:t>
            </a:r>
          </a:p>
          <a:p>
            <a:pPr algn="just"/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Quant au SARS-</a:t>
            </a:r>
            <a:r>
              <a:rPr lang="fr-FR" sz="28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CoV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-2, il semble associé à une mortalité plus faible, mais très variable d'un pays et d'un système de santé à l'autre .</a:t>
            </a:r>
          </a:p>
          <a:p>
            <a:pPr algn="just"/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Durant l'hiver 2020, de plus en plus de cas d'infection à </a:t>
            </a:r>
            <a:r>
              <a:rPr lang="fr-FR" sz="28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SARSCoV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- 2 sont détectés hors de la Chine, dont plusieurs en Europe. Début mars, le nombre de cas augmente en Europe et principalement en Italie, qui représente un nouveau foyer </a:t>
            </a:r>
            <a:r>
              <a:rPr lang="fr-FR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</a:t>
            </a:r>
            <a:endParaRPr lang="fr-FR" sz="2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Le 12 mars 2020, l'OMS déclare l'état de pandémie de COVID-19.</a:t>
            </a:r>
          </a:p>
          <a:p>
            <a:pPr algn="just"/>
            <a:r>
              <a:rPr lang="fr-FR" sz="2800" b="1" u="sng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L </a:t>
            </a:r>
            <a:r>
              <a:rPr lang="fr-FR" sz="2800" b="1" u="sng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Algérie 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 quant à elle, enregistre ses premiers cas mi-février </a:t>
            </a:r>
            <a:r>
              <a:rPr lang="fr-FR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2020 et 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un pic durant la première quinzaine de juin </a:t>
            </a:r>
          </a:p>
          <a:p>
            <a:pPr algn="just"/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Ces évènements ont mobilisé et mobilisent encore de façon majeure les systèmes de santé </a:t>
            </a:r>
            <a:r>
              <a:rPr lang="fr-FR" sz="2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public , </a:t>
            </a:r>
            <a:r>
              <a:rPr lang="fr-FR" sz="280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y.c</a:t>
            </a:r>
            <a:r>
              <a:rPr lang="fr-FR" sz="2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 </a:t>
            </a:r>
            <a:r>
              <a:rPr lang="fr-FR" sz="28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les pharmacies hospitalières.</a:t>
            </a:r>
            <a:endParaRPr lang="fr-FR" sz="28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just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081295" y="5940947"/>
            <a:ext cx="5472608" cy="646331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INTRODUCTION</a:t>
            </a:r>
            <a:r>
              <a:rPr lang="fr-FR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92463" y="1260427"/>
            <a:ext cx="19082120" cy="830997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1 er journée national de la pharmacie hospitalière CHU STIF </a:t>
            </a:r>
            <a:endParaRPr lang="fr-FR" sz="4800" b="1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60415" y="2484564"/>
            <a:ext cx="20954328" cy="192360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Gestion de la pandémie </a:t>
            </a:r>
            <a:r>
              <a:rPr lang="fr-FR" sz="4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covid</a:t>
            </a:r>
            <a:r>
              <a:rPr lang="fr-FR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19 : rôle de la pharmacie hospitalière  du  CHU  ANNABA</a:t>
            </a:r>
          </a:p>
          <a:p>
            <a:pPr algn="ctr"/>
            <a:endParaRPr lang="fr-FR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392663" y="3924723"/>
            <a:ext cx="15913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 AMINA CHABBI , BENZINE  SOUADE   </a:t>
            </a:r>
          </a:p>
          <a:p>
            <a:pPr algn="ctr"/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SERVICE  : Pharmacie principale CHU ANNABA</a:t>
            </a:r>
          </a:p>
          <a:p>
            <a:pPr algn="ctr"/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EMAIL: </a:t>
            </a:r>
            <a:r>
              <a:rPr lang="fr-FR" sz="2800" b="1" dirty="0" smtClean="0">
                <a:latin typeface="Andalus" pitchFamily="18" charset="-78"/>
                <a:cs typeface="Andalus" pitchFamily="18" charset="-78"/>
                <a:hlinkClick r:id="rId2"/>
              </a:rPr>
              <a:t>aminachabbi27@gmail.com</a:t>
            </a:r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  </a:t>
            </a:r>
          </a:p>
          <a:p>
            <a:pPr algn="ctr"/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    </a:t>
            </a:r>
            <a:endParaRPr lang="fr-FR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28367" y="13861827"/>
            <a:ext cx="21890432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Mission de la pharmacie principale du CHU ANNABA dans la lutte contre le </a:t>
            </a:r>
            <a:r>
              <a:rPr lang="fr-FR" sz="3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covid</a:t>
            </a:r>
            <a:r>
              <a:rPr lang="fr-FR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19 </a:t>
            </a:r>
            <a:endParaRPr lang="fr-FR" sz="3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48247" y="15446003"/>
            <a:ext cx="14041560" cy="10002738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 1-L’approvisionnement</a:t>
            </a:r>
            <a:r>
              <a:rPr lang="fr-FR" sz="2800" b="1" u="sng" dirty="0">
                <a:latin typeface="Andalus" pitchFamily="18" charset="-78"/>
                <a:cs typeface="Andalus" pitchFamily="18" charset="-78"/>
              </a:rPr>
              <a:t>, le stockage, la gestion des ruptures et la  dispensation  de toute les  produits pharmaceutique nécessaire à la lutte contre le COVID 19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  </a:t>
            </a:r>
            <a:r>
              <a:rPr lang="fr-FR" sz="2800" b="1" u="sng" dirty="0">
                <a:latin typeface="Andalus" pitchFamily="18" charset="-78"/>
                <a:cs typeface="Andalus" pitchFamily="18" charset="-78"/>
              </a:rPr>
              <a:t>à  l’hôpital tout en garantissant leur qualité et leur  sécurité  </a:t>
            </a:r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y 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compris 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LES MÉDICAMENTS  :  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les Antibiotique,  les anticoagulants, les antipyrétique, l’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hydroxychloroquine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MOYENS DE PROTECTION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 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:les bavettes  jetable , les tenue de bloc, Charlottes ,parure de drap, blouse manche langue, couvre chaussure ,masque FFP2/KN95 </a:t>
            </a:r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RÉACTIFS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: les réactifs de RT-PCR.   ,de  la Sérologie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covid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19 , les di dimère…  </a:t>
            </a:r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PRODUITS D’HYGIÈNES HOSPITALIERS: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antiseptiques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, solution hydro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alcoolique </a:t>
            </a:r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LES GAZES MÉDICAUX :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oxygène 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liquide et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bouteille</a:t>
            </a:r>
          </a:p>
          <a:p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2-La réponse dans </a:t>
            </a:r>
            <a:r>
              <a:rPr lang="fr-FR" sz="2800" b="1" u="sng" dirty="0">
                <a:latin typeface="Andalus" pitchFamily="18" charset="-78"/>
                <a:cs typeface="Andalus" pitchFamily="18" charset="-78"/>
              </a:rPr>
              <a:t>des délais très courts aux besoins en médicaments et dispositifs </a:t>
            </a:r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médicaux nécessaire a la lutte contre le </a:t>
            </a:r>
            <a:r>
              <a:rPr lang="fr-FR" sz="2800" b="1" u="sng" dirty="0" err="1" smtClean="0">
                <a:latin typeface="Andalus" pitchFamily="18" charset="-78"/>
                <a:cs typeface="Andalus" pitchFamily="18" charset="-78"/>
              </a:rPr>
              <a:t>covid</a:t>
            </a:r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 19</a:t>
            </a:r>
          </a:p>
          <a:p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3-Le </a:t>
            </a:r>
            <a:r>
              <a:rPr lang="fr-FR" sz="2800" b="1" u="sng" dirty="0">
                <a:latin typeface="Andalus" pitchFamily="18" charset="-78"/>
                <a:cs typeface="Andalus" pitchFamily="18" charset="-78"/>
              </a:rPr>
              <a:t>calcul quotidien des quantités notamment de curares consommées par patient </a:t>
            </a:r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pour </a:t>
            </a:r>
            <a:r>
              <a:rPr lang="fr-FR" sz="2800" b="1" u="sng" dirty="0">
                <a:latin typeface="Andalus" pitchFamily="18" charset="-78"/>
                <a:cs typeface="Andalus" pitchFamily="18" charset="-78"/>
              </a:rPr>
              <a:t>ajuster les commandes et les livraisons et préparer les changements de spécialités imposés par les </a:t>
            </a:r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ruptures d’approvisionnement</a:t>
            </a:r>
          </a:p>
          <a:p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4- Assure le respect du suivi budgétaire </a:t>
            </a:r>
          </a:p>
          <a:p>
            <a:pPr>
              <a:buFont typeface="Wingdings" pitchFamily="2" charset="2"/>
              <a:buChar char="q"/>
            </a:pPr>
            <a:endParaRPr lang="fr-FR" sz="2800" b="1" u="sng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endParaRPr lang="fr-FR" sz="2800" b="1" u="sng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endParaRPr lang="fr-FR" sz="2800" b="1" u="sng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endParaRPr lang="fr-FR" sz="2800" b="1" u="sng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endParaRPr lang="fr-FR" sz="2800" b="1" u="sng" dirty="0" smtClean="0">
              <a:latin typeface="Andalus" pitchFamily="18" charset="-78"/>
              <a:cs typeface="Andalus" pitchFamily="18" charset="-78"/>
            </a:endParaRP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625911" y="15518011"/>
            <a:ext cx="8280920" cy="3970318"/>
          </a:xfrm>
          <a:prstGeom prst="rect">
            <a:avLst/>
          </a:prstGeom>
          <a:solidFill>
            <a:srgbClr val="33CCFF"/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5-</a:t>
            </a:r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La  </a:t>
            </a:r>
            <a:r>
              <a:rPr lang="fr-FR" sz="2800" b="1" u="sng" dirty="0">
                <a:latin typeface="Andalus" pitchFamily="18" charset="-78"/>
                <a:cs typeface="Andalus" pitchFamily="18" charset="-78"/>
              </a:rPr>
              <a:t>collaboration  avec les autres professionnels de santé du CHU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  </a:t>
            </a:r>
          </a:p>
          <a:p>
            <a:pPr lvl="0"/>
            <a:r>
              <a:rPr lang="fr-FR" sz="2800" dirty="0">
                <a:latin typeface="Andalus" pitchFamily="18" charset="-78"/>
                <a:cs typeface="Andalus" pitchFamily="18" charset="-78"/>
              </a:rPr>
              <a:t>pour  plusieurs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buts comme : </a:t>
            </a:r>
          </a:p>
          <a:p>
            <a:pPr lvl="0">
              <a:buFont typeface="Wingdings" pitchFamily="2" charset="2"/>
              <a:buChar char="q"/>
            </a:pP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la  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réponse correctes   aux nombreuses questions des médecins en lien avec le traitement de la COVID-19 </a:t>
            </a:r>
            <a:endParaRPr lang="fr-FR" sz="2800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Font typeface="Wingdings" pitchFamily="2" charset="2"/>
              <a:buChar char="q"/>
            </a:pP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la 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garantie  de  l'utilisation responsable des produits pharmaceutiques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fournis</a:t>
            </a:r>
          </a:p>
          <a:p>
            <a:pPr lvl="0">
              <a:buFont typeface="Wingdings" pitchFamily="2" charset="2"/>
              <a:buChar char="q"/>
            </a:pP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la 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pharmacovigilance des résultats des traitements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lvl="0"/>
            <a:endParaRPr lang="fr-FR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7138079" y="22718811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5265871" y="25167083"/>
            <a:ext cx="547260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latin typeface="Bell MT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5697919" y="19838491"/>
            <a:ext cx="7992888" cy="5262979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Andalus" pitchFamily="18" charset="-78"/>
                <a:cs typeface="Andalus" pitchFamily="18" charset="-78"/>
              </a:rPr>
              <a:t>6-La prévention </a:t>
            </a:r>
            <a:endParaRPr lang="fr-FR" sz="2800" b="1" u="sng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La 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sécurisation de l’infrastructure propre à la pharmacie 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 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>
                <a:latin typeface="Andalus" pitchFamily="18" charset="-78"/>
                <a:cs typeface="Andalus" pitchFamily="18" charset="-78"/>
              </a:rPr>
              <a:t>L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’approvisionnement 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des vaccins contre le </a:t>
            </a:r>
            <a:r>
              <a:rPr lang="fr-FR" sz="2800" dirty="0" err="1">
                <a:latin typeface="Andalus" pitchFamily="18" charset="-78"/>
                <a:cs typeface="Andalus" pitchFamily="18" charset="-78"/>
              </a:rPr>
              <a:t>covid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19 et les vaccin grippal 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>
                <a:latin typeface="Andalus" pitchFamily="18" charset="-78"/>
                <a:cs typeface="Andalus" pitchFamily="18" charset="-78"/>
              </a:rPr>
              <a:t> Prévenir les erreurs médicamenteuses induites par la crise 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COVID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Informer et conseiller</a:t>
            </a:r>
          </a:p>
          <a:p>
            <a:pPr>
              <a:buFont typeface="Wingdings" pitchFamily="2" charset="2"/>
              <a:buChar char="q"/>
            </a:pPr>
            <a:endParaRPr lang="fr-FR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0" y="9541347"/>
            <a:ext cx="45719" cy="1440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2664471" y="29631579"/>
            <a:ext cx="213143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En conclusion, notre pharmacie  assure un énorme travail et certaine missions réalisées ont même dépassé les responsabilités traditionnelles face au COVID 19  malgré plusieurs problématiques posés :</a:t>
            </a:r>
          </a:p>
          <a:p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Moyen humain insuffisants</a:t>
            </a:r>
          </a:p>
          <a:p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Moyen matériels insuffisant </a:t>
            </a:r>
            <a:r>
              <a:rPr lang="fr-FR" sz="2800" dirty="0">
                <a:latin typeface="Andalus" pitchFamily="18" charset="-78"/>
                <a:cs typeface="Andalus" pitchFamily="18" charset="-78"/>
              </a:rPr>
              <a:t>(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PC……)</a:t>
            </a:r>
          </a:p>
          <a:p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Infrastructures abritant les pharmacies hospitalières ne sont pas aux norme</a:t>
            </a:r>
          </a:p>
          <a:p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Absence de bonnes pratique de pharmacie </a:t>
            </a:r>
            <a:r>
              <a:rPr lang="fr-FR" sz="2800" dirty="0" err="1" smtClean="0">
                <a:latin typeface="Andalus" pitchFamily="18" charset="-78"/>
                <a:cs typeface="Andalus" pitchFamily="18" charset="-78"/>
              </a:rPr>
              <a:t>hospitaliére</a:t>
            </a:r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Absence de codification de l’acte pharmaceutique .</a:t>
            </a:r>
          </a:p>
          <a:p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endParaRPr lang="fr-FR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fr-FR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endParaRPr lang="fr-FR" sz="2800" dirty="0" smtClean="0">
              <a:latin typeface="Andalus" pitchFamily="18" charset="-78"/>
              <a:cs typeface="Andalus" pitchFamily="18" charset="-78"/>
            </a:endParaRP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  <a:p>
            <a:endParaRPr lang="fr-FR" sz="2800" dirty="0" smtClean="0">
              <a:latin typeface="Andalus" pitchFamily="18" charset="-78"/>
              <a:cs typeface="Andalus" pitchFamily="18" charset="-78"/>
            </a:endParaRPr>
          </a:p>
          <a:p>
            <a:endParaRPr lang="fr-FR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0225311" y="27111299"/>
            <a:ext cx="5472608" cy="646331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CONCLUSION </a:t>
            </a:r>
            <a:r>
              <a:rPr lang="fr-FR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" name="Image 17" descr="C:\Users\HP\Documents\Nouveau dossier\IMG_20190220_10581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62615" y="540347"/>
            <a:ext cx="2629315" cy="1406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231" y="468339"/>
            <a:ext cx="1862279" cy="1496764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17786151" y="34240091"/>
            <a:ext cx="5472608" cy="646331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Bibliographie  </a:t>
            </a:r>
            <a:r>
              <a:rPr lang="fr-FR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ogner un rectangle à un seul coin 21"/>
          <p:cNvSpPr/>
          <p:nvPr/>
        </p:nvSpPr>
        <p:spPr>
          <a:xfrm>
            <a:off x="10225311" y="35464227"/>
            <a:ext cx="13825536" cy="5112568"/>
          </a:xfrm>
          <a:prstGeom prst="snip1Rect">
            <a:avLst/>
          </a:prstGeom>
          <a:solidFill>
            <a:srgbClr val="00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1017399" y="36184307"/>
            <a:ext cx="123853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 -Anne-Laure</a:t>
            </a:r>
            <a:r>
              <a:rPr lang="fr-FR" sz="2800" b="1" dirty="0" smtClean="0"/>
              <a:t> Antoine </a:t>
            </a:r>
            <a:r>
              <a:rPr lang="fr-FR" sz="2800" b="1" dirty="0" smtClean="0"/>
              <a:t>,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Yasmine</a:t>
            </a:r>
            <a:r>
              <a:rPr lang="fr-FR" sz="2800" b="1" dirty="0" smtClean="0"/>
              <a:t> </a:t>
            </a:r>
            <a:r>
              <a:rPr lang="fr-FR" sz="2800" b="1" dirty="0" err="1" smtClean="0"/>
              <a:t>Saichi</a:t>
            </a:r>
            <a:r>
              <a:rPr lang="fr-FR" sz="2800" b="1" dirty="0" smtClean="0"/>
              <a:t> </a:t>
            </a:r>
            <a:r>
              <a:rPr lang="fr-FR" sz="2800" b="1" dirty="0" smtClean="0"/>
              <a:t>,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Tiphanie</a:t>
            </a:r>
            <a:r>
              <a:rPr lang="fr-FR" sz="2800" b="1" dirty="0" smtClean="0"/>
              <a:t> Fontaine </a:t>
            </a:r>
            <a:r>
              <a:rPr lang="fr-FR" sz="2800" b="1" dirty="0" smtClean="0"/>
              <a:t>, </a:t>
            </a:r>
            <a:r>
              <a:rPr lang="fr-FR" sz="2800" b="1" dirty="0" smtClean="0"/>
              <a:t>Virginie </a:t>
            </a:r>
            <a:r>
              <a:rPr lang="fr-FR" sz="2800" b="1" dirty="0" err="1" smtClean="0"/>
              <a:t>Lamand</a:t>
            </a:r>
            <a:r>
              <a:rPr lang="fr-FR" sz="2800" b="1" dirty="0" smtClean="0"/>
              <a:t> </a:t>
            </a:r>
            <a:r>
              <a:rPr lang="fr-FR" sz="2800" b="1" dirty="0" smtClean="0"/>
              <a:t>,</a:t>
            </a:r>
            <a:r>
              <a:rPr lang="fr-FR" sz="2800" b="1" dirty="0" smtClean="0"/>
              <a:t>  Anne-Claire </a:t>
            </a:r>
            <a:r>
              <a:rPr lang="fr-FR" sz="2800" b="1" dirty="0" err="1" smtClean="0"/>
              <a:t>Cuquel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Covid</a:t>
            </a:r>
            <a:r>
              <a:rPr lang="fr-FR" sz="2800" b="1" dirty="0" smtClean="0"/>
              <a:t>-19 </a:t>
            </a:r>
            <a:r>
              <a:rPr lang="fr-FR" sz="2800" b="1" dirty="0" smtClean="0"/>
              <a:t>: contribution d’une pharmacie hospitalière à la gestion de crise - </a:t>
            </a:r>
            <a:r>
              <a:rPr lang="fr-FR" sz="2800" b="1" dirty="0" smtClean="0"/>
              <a:t>05/11/20</a:t>
            </a:r>
          </a:p>
          <a:p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LaurenceSchumacher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ab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CédricBlatrie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b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SéverineKrähenbühl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b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CamillaPasteur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b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AnneLaureBlanc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b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CharlinePellaton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b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PascalBonnabry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ac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FrançoisRouiller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b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NicolasWidmer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ab</a:t>
            </a:r>
            <a:r>
              <a:rPr lang="fr-FR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Gestion </a:t>
            </a:r>
            <a:r>
              <a:rPr lang="fr-FR" sz="2800" dirty="0" smtClean="0"/>
              <a:t>de la pandémie COVID-19 en Suisse : rôles et défis d’une pharmacie </a:t>
            </a:r>
            <a:r>
              <a:rPr lang="fr-FR" sz="2800" dirty="0" err="1" smtClean="0"/>
              <a:t>interhospitalière</a:t>
            </a:r>
            <a:r>
              <a:rPr lang="fr-FR" sz="2800" dirty="0" smtClean="0"/>
              <a:t> 10-08-2020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</TotalTime>
  <Words>502</Words>
  <Application>Microsoft Office PowerPoint</Application>
  <PresentationFormat>Personnalisé</PresentationFormat>
  <Paragraphs>61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Solstice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issa</dc:creator>
  <cp:lastModifiedBy>issa</cp:lastModifiedBy>
  <cp:revision>36</cp:revision>
  <dcterms:created xsi:type="dcterms:W3CDTF">2021-03-27T15:50:27Z</dcterms:created>
  <dcterms:modified xsi:type="dcterms:W3CDTF">2021-03-27T20:12:11Z</dcterms:modified>
</cp:coreProperties>
</file>