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742113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53B2D-13C4-4793-9FB2-22C51E39DFC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AC5DF-52D0-49FD-A332-245799D81ED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7797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239713" y="798513"/>
            <a:ext cx="7107238" cy="3998912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4E8B0D-BCB4-4F63-BF3A-87985C339364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408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2707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338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571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576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870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69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290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7547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090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23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62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9008F-5271-4C80-A7B1-C845AE86C6E4}" type="datetimeFigureOut">
              <a:rPr lang="fr-FR" smtClean="0"/>
              <a:t>04/11/2020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FF602-FD84-4B8A-801F-B2F27EFB737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44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R8aGMgGxZwg&amp;fbclid=IwAR2G_2ZZ9J5ZT5f87wyPGL7E-jzHNnEkwJrQ_gGOT7UYL36CtNCtB7tST1E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progres.mesrs.dz/webetu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ZoneTexte 45"/>
          <p:cNvSpPr txBox="1"/>
          <p:nvPr/>
        </p:nvSpPr>
        <p:spPr>
          <a:xfrm>
            <a:off x="3934108" y="1591063"/>
            <a:ext cx="7912133" cy="46166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r" rtl="1">
              <a:defRPr/>
            </a:pPr>
            <a:r>
              <a:rPr lang="ar-DZ" sz="2400" b="1" dirty="0" smtClean="0">
                <a:solidFill>
                  <a:srgbClr val="6600CC"/>
                </a:solidFill>
              </a:rPr>
              <a:t>التسجيلات النهائية، عبر </a:t>
            </a:r>
            <a:r>
              <a:rPr lang="ar-DZ" sz="2400" b="1" dirty="0">
                <a:solidFill>
                  <a:srgbClr val="6600CC"/>
                </a:solidFill>
              </a:rPr>
              <a:t>الخط  بإتباع الإجراء المبين على أرضية </a:t>
            </a:r>
            <a:r>
              <a:rPr lang="fr-FR" sz="2400" b="1" dirty="0">
                <a:solidFill>
                  <a:srgbClr val="6600CC"/>
                </a:solidFill>
              </a:rPr>
              <a:t>PROGRES</a:t>
            </a:r>
          </a:p>
        </p:txBody>
      </p:sp>
      <p:sp>
        <p:nvSpPr>
          <p:cNvPr id="41" name="Titre 1"/>
          <p:cNvSpPr>
            <a:spLocks noGrp="1"/>
          </p:cNvSpPr>
          <p:nvPr>
            <p:ph type="title"/>
          </p:nvPr>
        </p:nvSpPr>
        <p:spPr>
          <a:xfrm>
            <a:off x="0" y="-25856"/>
            <a:ext cx="12191999" cy="1272730"/>
          </a:xfrm>
          <a:solidFill>
            <a:srgbClr val="199CFF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>
            <a:noAutofit/>
          </a:bodyPr>
          <a:lstStyle/>
          <a:p>
            <a:pPr lvl="0" algn="ctr" rtl="1">
              <a:lnSpc>
                <a:spcPts val="4200"/>
              </a:lnSpc>
            </a:pPr>
            <a:r>
              <a:rPr lang="ar-DZ" sz="2000" b="1" dirty="0" smtClean="0">
                <a:solidFill>
                  <a:schemeClr val="bg1"/>
                </a:solidFill>
              </a:rPr>
              <a:t>                                        </a:t>
            </a:r>
            <a:r>
              <a:rPr lang="ar-DZ" sz="3000" b="1" dirty="0">
                <a:solidFill>
                  <a:schemeClr val="bg1"/>
                </a:solidFill>
              </a:rPr>
              <a:t>مرحلة </a:t>
            </a:r>
            <a:r>
              <a:rPr lang="ar-SA" sz="3000" b="1" dirty="0">
                <a:solidFill>
                  <a:schemeClr val="bg1"/>
                </a:solidFill>
              </a:rPr>
              <a:t>التسجيلات </a:t>
            </a:r>
            <a:r>
              <a:rPr lang="ar-SA" sz="3000" b="1" dirty="0" smtClean="0">
                <a:solidFill>
                  <a:schemeClr val="bg1"/>
                </a:solidFill>
              </a:rPr>
              <a:t>النهائية</a:t>
            </a:r>
            <a:r>
              <a:rPr lang="ar-DZ" sz="3000" b="1" dirty="0" smtClean="0">
                <a:solidFill>
                  <a:schemeClr val="bg1"/>
                </a:solidFill>
              </a:rPr>
              <a:t> </a:t>
            </a:r>
            <a:r>
              <a:rPr lang="ar-DZ" sz="3000" b="1" dirty="0">
                <a:solidFill>
                  <a:schemeClr val="bg1"/>
                </a:solidFill>
              </a:rPr>
              <a:t>لحاملي شهادة البكالوريا </a:t>
            </a:r>
            <a:r>
              <a:rPr lang="ar-DZ" sz="3000" b="1" dirty="0" smtClean="0">
                <a:solidFill>
                  <a:schemeClr val="bg1"/>
                </a:solidFill>
              </a:rPr>
              <a:t>2</a:t>
            </a:r>
            <a:r>
              <a:rPr lang="ar-DZ" sz="2800" b="1" dirty="0" smtClean="0">
                <a:solidFill>
                  <a:schemeClr val="bg1"/>
                </a:solidFill>
              </a:rPr>
              <a:t>020</a:t>
            </a:r>
            <a:r>
              <a:rPr lang="ar-DZ" sz="3000" b="1" dirty="0" smtClean="0">
                <a:solidFill>
                  <a:schemeClr val="bg1"/>
                </a:solidFill>
              </a:rPr>
              <a:t>،  </a:t>
            </a:r>
            <a:br>
              <a:rPr lang="ar-DZ" sz="3000" b="1" dirty="0" smtClean="0">
                <a:solidFill>
                  <a:schemeClr val="bg1"/>
                </a:solidFill>
              </a:rPr>
            </a:br>
            <a:r>
              <a:rPr lang="ar-DZ" sz="3000" b="1" dirty="0" smtClean="0">
                <a:solidFill>
                  <a:schemeClr val="bg1"/>
                </a:solidFill>
              </a:rPr>
              <a:t>                         م</a:t>
            </a:r>
            <a:r>
              <a:rPr lang="ar-SA" sz="3000" b="1" dirty="0" smtClean="0">
                <a:solidFill>
                  <a:schemeClr val="bg1"/>
                </a:solidFill>
              </a:rPr>
              <a:t>ن </a:t>
            </a:r>
            <a:r>
              <a:rPr lang="ar-DZ" sz="3000" b="1" dirty="0" smtClean="0">
                <a:solidFill>
                  <a:schemeClr val="bg1"/>
                </a:solidFill>
              </a:rPr>
              <a:t>08 </a:t>
            </a:r>
            <a:r>
              <a:rPr lang="ar-SA" sz="3000" b="1" dirty="0" smtClean="0">
                <a:solidFill>
                  <a:schemeClr val="bg1"/>
                </a:solidFill>
              </a:rPr>
              <a:t>إل</a:t>
            </a:r>
            <a:r>
              <a:rPr lang="ar-DZ" sz="3000" b="1" dirty="0" smtClean="0">
                <a:solidFill>
                  <a:schemeClr val="bg1"/>
                </a:solidFill>
              </a:rPr>
              <a:t>ى 18 نوفمبر 2020</a:t>
            </a:r>
            <a:endParaRPr lang="fr-FR" sz="2400" b="1" dirty="0">
              <a:solidFill>
                <a:schemeClr val="bg1"/>
              </a:solidFill>
              <a:cs typeface="+mj-cs"/>
            </a:endParaRPr>
          </a:p>
        </p:txBody>
      </p:sp>
      <p:pic>
        <p:nvPicPr>
          <p:cNvPr id="28" name="Imag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5529" y="-25857"/>
            <a:ext cx="3150963" cy="12155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40030" y="583305"/>
            <a:ext cx="969310" cy="478328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48279" y="2171389"/>
            <a:ext cx="118954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b="1" dirty="0" smtClean="0"/>
              <a:t>على الطالب الولوج للفضاء المخصص له عبر الرابط:  </a:t>
            </a:r>
            <a:r>
              <a:rPr lang="fr-FR" b="1" dirty="0" smtClean="0"/>
              <a:t>(</a:t>
            </a:r>
            <a:r>
              <a:rPr lang="fr-FR" b="1" dirty="0" smtClean="0">
                <a:hlinkClick r:id="rId5"/>
              </a:rPr>
              <a:t>https://progres.mesrs.dz/webetu</a:t>
            </a:r>
            <a:r>
              <a:rPr lang="fr-FR" b="1" dirty="0" smtClean="0"/>
              <a:t>)</a:t>
            </a:r>
            <a:r>
              <a:rPr lang="ar-DZ" b="1" dirty="0" smtClean="0"/>
              <a:t>، بإتباع الموعد المحدد في شهادة التسجيل الأولي، وباستعمال رقم التسجيل والرقم السري المجودين في كشف نقاط البكالوريا،</a:t>
            </a:r>
          </a:p>
          <a:p>
            <a:pPr algn="r" rtl="1">
              <a:lnSpc>
                <a:spcPct val="150000"/>
              </a:lnSpc>
            </a:pPr>
            <a:r>
              <a:rPr lang="ar-DZ" b="1" dirty="0" smtClean="0"/>
              <a:t>بعد الدخول، على الطالب تأكيد توجيهه بوضع علامة في الخانة المناسبة، </a:t>
            </a:r>
            <a:r>
              <a:rPr lang="ar-DZ" b="1" dirty="0" smtClean="0">
                <a:solidFill>
                  <a:srgbClr val="7030A0"/>
                </a:solidFill>
              </a:rPr>
              <a:t>لكن قبل التأكيد</a:t>
            </a:r>
            <a:r>
              <a:rPr lang="ar-DZ" b="1" dirty="0" smtClean="0"/>
              <a:t>، يجب أولا تسديد حقوق التسجيل حسب الطريقتين التاليتين:</a:t>
            </a:r>
          </a:p>
          <a:p>
            <a:pPr algn="r" rtl="1">
              <a:lnSpc>
                <a:spcPct val="150000"/>
              </a:lnSpc>
            </a:pPr>
            <a:endParaRPr lang="ar-DZ" sz="1100" b="1" dirty="0" smtClean="0"/>
          </a:p>
          <a:p>
            <a:pPr lvl="3" algn="r" rtl="1">
              <a:lnSpc>
                <a:spcPct val="150000"/>
              </a:lnSpc>
            </a:pPr>
            <a:r>
              <a:rPr lang="ar-DZ" b="1" dirty="0" smtClean="0">
                <a:solidFill>
                  <a:srgbClr val="7030A0"/>
                </a:solidFill>
              </a:rPr>
              <a:t>1- باستعمال البطاقة الذهبية:  </a:t>
            </a:r>
            <a:r>
              <a:rPr lang="ar-DZ" b="1" dirty="0" smtClean="0"/>
              <a:t>بإتباع نفس إجراءات بريد الجزائر الخاصة بالتحويلات المالية عبر الخط، توفر المنصة </a:t>
            </a:r>
            <a:r>
              <a:rPr lang="ar-DZ" b="1" u="sng" dirty="0" smtClean="0">
                <a:solidFill>
                  <a:srgbClr val="7030A0"/>
                </a:solidFill>
              </a:rPr>
              <a:t>زرا</a:t>
            </a:r>
            <a:r>
              <a:rPr lang="ar-DZ" b="1" dirty="0" smtClean="0"/>
              <a:t> خاص لهذه العملية.    </a:t>
            </a:r>
          </a:p>
          <a:p>
            <a:pPr lvl="3" algn="r" rtl="1">
              <a:lnSpc>
                <a:spcPct val="150000"/>
              </a:lnSpc>
            </a:pPr>
            <a:r>
              <a:rPr lang="ar-DZ" b="1" dirty="0" smtClean="0"/>
              <a:t>  يسمح هذا الإجراء بالتسديد الفوري لحقوق التسجيل وإمكانية طباعة شهادة تأكيد التسجيل بعد التسديد.</a:t>
            </a:r>
          </a:p>
          <a:p>
            <a:pPr lvl="1" algn="r" rtl="1">
              <a:lnSpc>
                <a:spcPct val="150000"/>
              </a:lnSpc>
            </a:pPr>
            <a:r>
              <a:rPr lang="ar-DZ" b="1" dirty="0" smtClean="0">
                <a:solidFill>
                  <a:srgbClr val="6600CC"/>
                </a:solidFill>
              </a:rPr>
              <a:t>               </a:t>
            </a:r>
            <a:r>
              <a:rPr lang="ar-DZ" b="1" u="sng" dirty="0" smtClean="0">
                <a:solidFill>
                  <a:srgbClr val="6600CC"/>
                </a:solidFill>
              </a:rPr>
              <a:t>ملاحظة</a:t>
            </a:r>
            <a:r>
              <a:rPr lang="ar-DZ" b="1" dirty="0" smtClean="0">
                <a:solidFill>
                  <a:srgbClr val="6600CC"/>
                </a:solidFill>
              </a:rPr>
              <a:t>: </a:t>
            </a:r>
            <a:r>
              <a:rPr lang="ar-DZ" sz="1600" b="1" dirty="0" smtClean="0">
                <a:solidFill>
                  <a:srgbClr val="6600CC"/>
                </a:solidFill>
              </a:rPr>
              <a:t>يمكن استعمال أي بطاقة ذهبية غير منتهية </a:t>
            </a:r>
            <a:r>
              <a:rPr lang="ar-DZ" sz="1600" b="1" dirty="0">
                <a:solidFill>
                  <a:srgbClr val="6600CC"/>
                </a:solidFill>
              </a:rPr>
              <a:t>الصلاحية.</a:t>
            </a:r>
            <a:r>
              <a:rPr lang="ar-DZ" b="1" dirty="0" smtClean="0"/>
              <a:t> </a:t>
            </a:r>
          </a:p>
          <a:p>
            <a:pPr lvl="1" algn="r" rtl="1">
              <a:lnSpc>
                <a:spcPct val="150000"/>
              </a:lnSpc>
            </a:pPr>
            <a:endParaRPr lang="ar-DZ" sz="800" b="1" dirty="0" smtClean="0"/>
          </a:p>
          <a:p>
            <a:pPr lvl="3" algn="r" rtl="1">
              <a:lnSpc>
                <a:spcPct val="150000"/>
              </a:lnSpc>
            </a:pPr>
            <a:r>
              <a:rPr lang="ar-DZ" b="1" dirty="0">
                <a:solidFill>
                  <a:srgbClr val="7030A0"/>
                </a:solidFill>
              </a:rPr>
              <a:t>2</a:t>
            </a:r>
            <a:r>
              <a:rPr lang="ar-DZ" b="1" dirty="0" smtClean="0">
                <a:solidFill>
                  <a:srgbClr val="7030A0"/>
                </a:solidFill>
              </a:rPr>
              <a:t>- باستعمال  أمر</a:t>
            </a:r>
            <a:r>
              <a:rPr lang="fr-FR" b="1" dirty="0" smtClean="0">
                <a:solidFill>
                  <a:srgbClr val="7030A0"/>
                </a:solidFill>
              </a:rPr>
              <a:t> </a:t>
            </a:r>
            <a:r>
              <a:rPr lang="ar-DZ" b="1" dirty="0" smtClean="0">
                <a:solidFill>
                  <a:srgbClr val="7030A0"/>
                </a:solidFill>
              </a:rPr>
              <a:t>بالدفع:  </a:t>
            </a:r>
            <a:r>
              <a:rPr lang="ar-DZ" b="1" dirty="0" smtClean="0"/>
              <a:t>بعد طباعة الأمر بالدفع، يتوجه الطالب إلى أقرب مكتب بريد لتسديد حقوق التسجيل فوريا، بعد 24 ساعة على الأقل وعن الطريق المنصة، يمكن طباعة شهادة تأكيد التسجيل .</a:t>
            </a:r>
          </a:p>
          <a:p>
            <a:pPr marL="800100" lvl="1" indent="-342900" algn="r" rtl="1">
              <a:buFont typeface="+mj-lt"/>
              <a:buAutoNum type="arabicPeriod"/>
            </a:pPr>
            <a:endParaRPr lang="fr-FR" dirty="0"/>
          </a:p>
        </p:txBody>
      </p:sp>
      <p:sp>
        <p:nvSpPr>
          <p:cNvPr id="44" name="Titre 1"/>
          <p:cNvSpPr txBox="1">
            <a:spLocks/>
          </p:cNvSpPr>
          <p:nvPr/>
        </p:nvSpPr>
        <p:spPr>
          <a:xfrm>
            <a:off x="312401" y="6105106"/>
            <a:ext cx="10272585" cy="442533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ar-DZ" sz="2400" b="1" dirty="0" smtClean="0">
                <a:solidFill>
                  <a:schemeClr val="bg1"/>
                </a:solidFill>
              </a:rPr>
              <a:t>يتم </a:t>
            </a:r>
            <a:r>
              <a:rPr lang="ar-DZ" sz="2400" b="1" dirty="0">
                <a:solidFill>
                  <a:schemeClr val="bg1"/>
                </a:solidFill>
              </a:rPr>
              <a:t>إيداع الملف البيداغوجي </a:t>
            </a:r>
            <a:r>
              <a:rPr lang="ar-DZ" sz="2400" b="1" dirty="0" smtClean="0">
                <a:solidFill>
                  <a:schemeClr val="bg1"/>
                </a:solidFill>
              </a:rPr>
              <a:t>على مستوى الكلية أو المعهد الموجه إليه الطالب، وفق تواريخ تحدد لاحقا.</a:t>
            </a:r>
            <a:endParaRPr lang="fr-FR" sz="2400" b="1" dirty="0">
              <a:solidFill>
                <a:schemeClr val="bg1"/>
              </a:solidFill>
            </a:endParaRPr>
          </a:p>
        </p:txBody>
      </p:sp>
      <p:pic>
        <p:nvPicPr>
          <p:cNvPr id="45" name="Image 44">
            <a:extLst>
              <a:ext uri="{FF2B5EF4-FFF2-40B4-BE49-F238E27FC236}">
                <a16:creationId xmlns:a16="http://schemas.microsoft.com/office/drawing/2014/main" xmlns="" id="{609BBC99-D9B6-4981-A573-B1B3A44D6B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26493" y="3846785"/>
            <a:ext cx="1119748" cy="8041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49" name="Picture 4" descr="Algérie Poste : une taxe de gestion des comptes CCP appliquée à partir du  21 décembre - Casbah Tribune">
            <a:extLst>
              <a:ext uri="{FF2B5EF4-FFF2-40B4-BE49-F238E27FC236}">
                <a16:creationId xmlns:a16="http://schemas.microsoft.com/office/drawing/2014/main" xmlns="" id="{072720A3-6CBF-47C5-BD7D-E2A9039F3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6493" y="5081565"/>
            <a:ext cx="1103295" cy="8142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>
            <a:hlinkClick r:id="rId8"/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1479154"/>
            <a:ext cx="1874720" cy="742281"/>
          </a:xfrm>
          <a:prstGeom prst="rect">
            <a:avLst/>
          </a:prstGeom>
        </p:spPr>
      </p:pic>
      <p:sp>
        <p:nvSpPr>
          <p:cNvPr id="3" name="Flèche gauche 2">
            <a:hlinkClick r:id="rId8"/>
          </p:cNvPr>
          <p:cNvSpPr/>
          <p:nvPr/>
        </p:nvSpPr>
        <p:spPr>
          <a:xfrm>
            <a:off x="1556538" y="1441653"/>
            <a:ext cx="1828800" cy="729736"/>
          </a:xfrm>
          <a:prstGeom prst="leftArrow">
            <a:avLst>
              <a:gd name="adj1" fmla="val 50000"/>
              <a:gd name="adj2" fmla="val 6016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ar-DZ" sz="2000" b="1" dirty="0">
                <a:solidFill>
                  <a:srgbClr val="6600CC"/>
                </a:solidFill>
              </a:rPr>
              <a:t> فيديو توضيحي</a:t>
            </a:r>
            <a:endParaRPr lang="fr-FR" sz="2000" b="1" dirty="0">
              <a:solidFill>
                <a:srgbClr val="6600CC"/>
              </a:solidFill>
            </a:endParaRPr>
          </a:p>
          <a:p>
            <a:pPr algn="ctr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47300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189</Words>
  <Application>Microsoft Office PowerPoint</Application>
  <PresentationFormat>Grand écran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                                        مرحلة التسجيلات النهائية لحاملي شهادة البكالوريا 2020،                            من 08 إلى 18 نوفمبر 2020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حاملو بكالوريا 2020 – تواريخ مهمة                                          عبر الخط  بإتباع الإجراء المبين على أرضية PROGRES</dc:title>
  <dc:creator>zrafinfo@yahoo.fr</dc:creator>
  <cp:lastModifiedBy>zrafinfo@yahoo.fr</cp:lastModifiedBy>
  <cp:revision>25</cp:revision>
  <cp:lastPrinted>2020-11-03T08:49:32Z</cp:lastPrinted>
  <dcterms:created xsi:type="dcterms:W3CDTF">2020-11-02T12:46:18Z</dcterms:created>
  <dcterms:modified xsi:type="dcterms:W3CDTF">2020-11-04T12:36:00Z</dcterms:modified>
</cp:coreProperties>
</file>