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69" r:id="rId5"/>
    <p:sldId id="275" r:id="rId6"/>
    <p:sldId id="264" r:id="rId7"/>
    <p:sldId id="265" r:id="rId8"/>
    <p:sldId id="258" r:id="rId9"/>
    <p:sldId id="270" r:id="rId10"/>
    <p:sldId id="266" r:id="rId11"/>
    <p:sldId id="289" r:id="rId12"/>
    <p:sldId id="261" r:id="rId13"/>
    <p:sldId id="294" r:id="rId14"/>
    <p:sldId id="262" r:id="rId15"/>
    <p:sldId id="287" r:id="rId16"/>
    <p:sldId id="274" r:id="rId17"/>
    <p:sldId id="272" r:id="rId18"/>
    <p:sldId id="281" r:id="rId19"/>
    <p:sldId id="282" r:id="rId20"/>
    <p:sldId id="284" r:id="rId21"/>
    <p:sldId id="283" r:id="rId22"/>
    <p:sldId id="292" r:id="rId23"/>
    <p:sldId id="290" r:id="rId24"/>
    <p:sldId id="291" r:id="rId25"/>
    <p:sldId id="260" r:id="rId26"/>
    <p:sldId id="285" r:id="rId27"/>
    <p:sldId id="29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18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7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3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8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6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7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2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99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07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7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3D77-5A4E-4F5E-BBCD-E85A6123AE7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AFAE-F5A8-4E1A-A2CB-C4F734A4B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9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-610905"/>
            <a:ext cx="9144000" cy="1675430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</a:t>
            </a:r>
            <a:endParaRPr lang="fr-FR" sz="1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1596788"/>
            <a:ext cx="10205956" cy="44082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12689" y="4626585"/>
            <a:ext cx="4998484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la Pneumonie de </a:t>
            </a:r>
            <a:r>
              <a:rPr lang="fr-FR" sz="3200" b="1" dirty="0" err="1" smtClean="0"/>
              <a:t>wuhan</a:t>
            </a:r>
            <a:r>
              <a:rPr lang="fr-FR" sz="3200" b="1" dirty="0" smtClean="0"/>
              <a:t>…….</a:t>
            </a:r>
          </a:p>
          <a:p>
            <a:r>
              <a:rPr lang="fr-FR" sz="3200" b="1" dirty="0" smtClean="0"/>
              <a:t>nouvelle menace mondiale 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29154" y="6374674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Présenté par DR HOCINE 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548640" y="396632"/>
            <a:ext cx="10711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lgerian" pitchFamily="82" charset="0"/>
                <a:cs typeface="Andalus" pitchFamily="2" charset="-78"/>
              </a:rPr>
              <a:t>Pneumonie sévère causées par le N-Coronavirus</a:t>
            </a:r>
            <a:endParaRPr lang="fr-FR" sz="3200" b="1" dirty="0">
              <a:solidFill>
                <a:srgbClr val="FF0000"/>
              </a:solidFill>
              <a:latin typeface="Algerian" pitchFamily="82" charset="0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34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Impact des maladies </a:t>
            </a:r>
            <a:r>
              <a:rPr lang="fr-FR" b="1" dirty="0" err="1" smtClean="0"/>
              <a:t>emergentes-réemergente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Etat de panique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8" y="1959427"/>
            <a:ext cx="5094515" cy="16720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0" y="3765274"/>
            <a:ext cx="4807129" cy="22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Impact des maladies </a:t>
            </a:r>
            <a:r>
              <a:rPr lang="fr-FR" b="1" dirty="0" err="1" smtClean="0"/>
              <a:t>emergentes-réemergente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Sante : morbidité - mortalité</a:t>
            </a:r>
          </a:p>
          <a:p>
            <a:r>
              <a:rPr lang="fr-FR" dirty="0" smtClean="0"/>
              <a:t>Cout de prise en charge</a:t>
            </a:r>
          </a:p>
          <a:p>
            <a:r>
              <a:rPr lang="fr-FR" dirty="0" smtClean="0"/>
              <a:t>Economie : commerce</a:t>
            </a:r>
          </a:p>
          <a:p>
            <a:r>
              <a:rPr lang="fr-FR" dirty="0" smtClean="0"/>
              <a:t>Tourisme </a:t>
            </a:r>
          </a:p>
          <a:p>
            <a:r>
              <a:rPr lang="fr-FR" dirty="0" smtClean="0"/>
              <a:t>Déplacement </a:t>
            </a:r>
          </a:p>
          <a:p>
            <a:r>
              <a:rPr lang="fr-FR" dirty="0" smtClean="0"/>
              <a:t>Relations entre pays 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3892732"/>
            <a:ext cx="2860766" cy="2164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1" y="3892732"/>
            <a:ext cx="3237419" cy="21648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8" y="1912759"/>
            <a:ext cx="4781005" cy="17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Facteurs d’</a:t>
            </a:r>
            <a:r>
              <a:rPr lang="fr-FR" sz="3600" b="1" dirty="0" err="1" smtClean="0"/>
              <a:t>emergence</a:t>
            </a:r>
            <a:r>
              <a:rPr lang="fr-FR" sz="3600" b="1" dirty="0" smtClean="0"/>
              <a:t> – réémergence des maladies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27910"/>
            <a:ext cx="10515600" cy="494905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Mutation des gènes</a:t>
            </a:r>
          </a:p>
          <a:p>
            <a:r>
              <a:rPr lang="fr-FR" dirty="0" smtClean="0"/>
              <a:t>Commerce internationaux</a:t>
            </a:r>
          </a:p>
          <a:p>
            <a:r>
              <a:rPr lang="fr-FR" dirty="0" smtClean="0"/>
              <a:t>Tourisme – déplacements des population</a:t>
            </a:r>
          </a:p>
          <a:p>
            <a:r>
              <a:rPr lang="fr-FR" dirty="0" smtClean="0"/>
              <a:t>Contact étroit avec espèces animales </a:t>
            </a:r>
          </a:p>
          <a:p>
            <a:r>
              <a:rPr lang="fr-FR" dirty="0" smtClean="0"/>
              <a:t>Bouleversement climatique,,,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02" y="3709851"/>
            <a:ext cx="3801291" cy="21945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1384658"/>
            <a:ext cx="3892736" cy="17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Facteurs d’</a:t>
            </a:r>
            <a:r>
              <a:rPr lang="fr-FR" sz="3600" b="1" dirty="0" err="1" smtClean="0"/>
              <a:t>emergence</a:t>
            </a:r>
            <a:r>
              <a:rPr lang="fr-FR" sz="3600" b="1" dirty="0" smtClean="0"/>
              <a:t> – réémergence des maladies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27910"/>
            <a:ext cx="10515600" cy="494905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Baisse de la vigilance </a:t>
            </a:r>
          </a:p>
          <a:p>
            <a:endParaRPr lang="fr-FR" dirty="0" smtClean="0"/>
          </a:p>
          <a:p>
            <a:r>
              <a:rPr lang="fr-FR" dirty="0" smtClean="0"/>
              <a:t>Resistance des germes,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Surpopulation ,,,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2" y="3435531"/>
            <a:ext cx="6479182" cy="2468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3" y="1384658"/>
            <a:ext cx="6152610" cy="17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1109" y="260621"/>
            <a:ext cx="4990012" cy="888909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800" b="1" dirty="0" smtClean="0"/>
              <a:t>Clinique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445" y="1476103"/>
            <a:ext cx="11891555" cy="470086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fr-FR" b="1" dirty="0" smtClean="0"/>
          </a:p>
          <a:p>
            <a:r>
              <a:rPr lang="fr-FR" b="1" dirty="0" smtClean="0"/>
              <a:t>Incubation : 07 - 14jours </a:t>
            </a:r>
          </a:p>
          <a:p>
            <a:r>
              <a:rPr lang="fr-FR" b="1" dirty="0" smtClean="0"/>
              <a:t>Tableau respiratoire : fièvre - toux – douleur thoracique – dyspnée </a:t>
            </a:r>
          </a:p>
          <a:p>
            <a:r>
              <a:rPr lang="fr-FR" b="1" dirty="0" smtClean="0"/>
              <a:t>Des infiltrats pulmonaires invasifs bilatéraux visibles sur les clichés radiographiques</a:t>
            </a:r>
          </a:p>
          <a:p>
            <a:r>
              <a:rPr lang="fr-FR" b="1" dirty="0" smtClean="0"/>
              <a:t>Complication: SDRA - IRA-Défaillance multi viscérale </a:t>
            </a:r>
          </a:p>
          <a:p>
            <a:r>
              <a:rPr lang="fr-FR" b="1" dirty="0" smtClean="0"/>
              <a:t>Décès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10" y="3474721"/>
            <a:ext cx="3566159" cy="25603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378822"/>
            <a:ext cx="11312434" cy="6479177"/>
          </a:xfrm>
        </p:spPr>
      </p:pic>
      <p:sp>
        <p:nvSpPr>
          <p:cNvPr id="5" name="Rectangle à coins arrondis 4"/>
          <p:cNvSpPr/>
          <p:nvPr/>
        </p:nvSpPr>
        <p:spPr>
          <a:xfrm>
            <a:off x="235131" y="5251267"/>
            <a:ext cx="11861075" cy="15152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4823" y="365126"/>
            <a:ext cx="6178732" cy="105872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Prophylaxie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1698172"/>
            <a:ext cx="5943599" cy="4598126"/>
          </a:xfrm>
          <a:ln>
            <a:solidFill>
              <a:srgbClr val="FF0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860"/>
            <a:ext cx="451974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6003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Concernant la définition des cas 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166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FR" dirty="0" smtClean="0"/>
              <a:t>Cas suspect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6754" y="2505075"/>
            <a:ext cx="5891349" cy="36845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Tout patient présentant </a:t>
            </a:r>
          </a:p>
          <a:p>
            <a:pPr marL="0" indent="0">
              <a:buNone/>
            </a:pPr>
            <a:r>
              <a:rPr lang="fr-FR" dirty="0" smtClean="0"/>
              <a:t>-des signes cliniques d’infection respiratoire aigue </a:t>
            </a:r>
            <a:r>
              <a:rPr lang="fr-FR" b="1" dirty="0" smtClean="0">
                <a:solidFill>
                  <a:srgbClr val="FF0000"/>
                </a:solidFill>
              </a:rPr>
              <a:t>basse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grave</a:t>
            </a:r>
            <a:r>
              <a:rPr lang="fr-FR" dirty="0" smtClean="0"/>
              <a:t> dont les signes cliniques nécessitent une </a:t>
            </a:r>
            <a:r>
              <a:rPr lang="fr-FR" b="1" dirty="0" smtClean="0">
                <a:solidFill>
                  <a:srgbClr val="FF0000"/>
                </a:solidFill>
              </a:rPr>
              <a:t>hospitalisation</a:t>
            </a:r>
            <a:r>
              <a:rPr lang="fr-FR" dirty="0" smtClean="0"/>
              <a:t> </a:t>
            </a:r>
            <a:r>
              <a:rPr lang="fr-FR" b="1" dirty="0" smtClean="0"/>
              <a:t>sans</a:t>
            </a:r>
            <a:r>
              <a:rPr lang="fr-FR" dirty="0" smtClean="0"/>
              <a:t> autre </a:t>
            </a:r>
            <a:r>
              <a:rPr lang="fr-FR" b="1" dirty="0" smtClean="0"/>
              <a:t>étiologie</a:t>
            </a:r>
            <a:r>
              <a:rPr lang="fr-FR" dirty="0" smtClean="0"/>
              <a:t> identifiée pouvant expliquer </a:t>
            </a:r>
          </a:p>
          <a:p>
            <a:r>
              <a:rPr lang="fr-FR" dirty="0" smtClean="0"/>
              <a:t>Et ayant </a:t>
            </a:r>
            <a:r>
              <a:rPr lang="fr-FR" b="1" dirty="0" smtClean="0">
                <a:solidFill>
                  <a:srgbClr val="FF0000"/>
                </a:solidFill>
              </a:rPr>
              <a:t>voyagé - </a:t>
            </a:r>
            <a:r>
              <a:rPr lang="fr-FR" b="1" dirty="0" err="1" smtClean="0">
                <a:solidFill>
                  <a:srgbClr val="FF0000"/>
                </a:solidFill>
              </a:rPr>
              <a:t>sejourné</a:t>
            </a:r>
            <a:r>
              <a:rPr lang="fr-FR" dirty="0" smtClean="0"/>
              <a:t> à </a:t>
            </a:r>
            <a:r>
              <a:rPr lang="fr-FR" dirty="0" err="1" smtClean="0"/>
              <a:t>wuhan</a:t>
            </a:r>
            <a:r>
              <a:rPr lang="fr-FR" dirty="0" smtClean="0"/>
              <a:t> dans 14 j précédant signes clinique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1166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dirty="0" smtClean="0"/>
              <a:t>Cas confirmé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23561" cy="368458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Signes clinique + confirmation du </a:t>
            </a:r>
            <a:r>
              <a:rPr lang="fr-FR" dirty="0" err="1" smtClean="0"/>
              <a:t>Ncoronavirus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592286"/>
            <a:ext cx="2516641" cy="25400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5" y="3592285"/>
            <a:ext cx="2599193" cy="25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7915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Dispositif mis en place 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737358"/>
            <a:ext cx="5157787" cy="57177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Moyens de protection individuelle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Masque chirurgicaux-masques FFP2-blouses-surblouse charlotte-lunette de protection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737357"/>
            <a:ext cx="5183188" cy="113647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Kit de prélèvements </a:t>
            </a:r>
            <a:r>
              <a:rPr lang="fr-FR" dirty="0" err="1" smtClean="0"/>
              <a:t>nasopharyngé</a:t>
            </a:r>
            <a:r>
              <a:rPr lang="fr-FR" dirty="0" smtClean="0"/>
              <a:t> +moyens de transports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3304903"/>
            <a:ext cx="5046028" cy="288476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2" y="4323805"/>
            <a:ext cx="3533775" cy="18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7915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Dispositif mis en place 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9976" y="1567538"/>
            <a:ext cx="9679577" cy="767717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Maintenir le </a:t>
            </a:r>
            <a:r>
              <a:rPr lang="fr-FR" sz="2800" dirty="0" err="1" smtClean="0"/>
              <a:t>dipositif</a:t>
            </a:r>
            <a:r>
              <a:rPr lang="fr-FR" sz="2800" dirty="0" smtClean="0"/>
              <a:t> de prise en charge de grippe compliquée </a:t>
            </a:r>
            <a:endParaRPr lang="fr-FR" sz="28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51760"/>
            <a:ext cx="9623561" cy="3709851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5" y="2677879"/>
            <a:ext cx="3148156" cy="25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But de la présentation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b="1" dirty="0" smtClean="0"/>
          </a:p>
          <a:p>
            <a:r>
              <a:rPr lang="fr-FR" b="1" dirty="0" smtClean="0"/>
              <a:t>Voir l’</a:t>
            </a:r>
            <a:r>
              <a:rPr lang="fr-FR" b="1" dirty="0" err="1" smtClean="0"/>
              <a:t>interet</a:t>
            </a:r>
            <a:r>
              <a:rPr lang="fr-FR" b="1" dirty="0" smtClean="0"/>
              <a:t> de la surveillance </a:t>
            </a:r>
            <a:r>
              <a:rPr lang="fr-FR" b="1" dirty="0" err="1" smtClean="0"/>
              <a:t>épidemiologique</a:t>
            </a:r>
            <a:r>
              <a:rPr lang="fr-FR" b="1" dirty="0" smtClean="0"/>
              <a:t>,</a:t>
            </a:r>
          </a:p>
          <a:p>
            <a:r>
              <a:rPr lang="fr-FR" b="1" dirty="0" smtClean="0"/>
              <a:t>Suivre l’</a:t>
            </a:r>
            <a:r>
              <a:rPr lang="fr-FR" b="1" dirty="0" err="1" smtClean="0"/>
              <a:t>evolution</a:t>
            </a:r>
            <a:r>
              <a:rPr lang="fr-FR" b="1" dirty="0" smtClean="0"/>
              <a:t> de cette épidémie</a:t>
            </a:r>
          </a:p>
          <a:p>
            <a:r>
              <a:rPr lang="fr-FR" b="1" dirty="0" smtClean="0"/>
              <a:t>Dispositif mis en place  </a:t>
            </a:r>
          </a:p>
          <a:p>
            <a:r>
              <a:rPr lang="fr-FR" b="1" dirty="0" smtClean="0"/>
              <a:t>Formation du personnel </a:t>
            </a:r>
          </a:p>
          <a:p>
            <a:r>
              <a:rPr lang="fr-FR" b="1" dirty="0" smtClean="0"/>
              <a:t>Eviter l’</a:t>
            </a:r>
            <a:r>
              <a:rPr lang="fr-FR" b="1" dirty="0" err="1" smtClean="0"/>
              <a:t>etat</a:t>
            </a:r>
            <a:r>
              <a:rPr lang="fr-FR" b="1" dirty="0" smtClean="0"/>
              <a:t> de panique </a:t>
            </a:r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9" y="2795451"/>
            <a:ext cx="3631474" cy="27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7915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Dispositif mis en place 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73384" y="1737358"/>
            <a:ext cx="7223760" cy="57177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4000" dirty="0" smtClean="0"/>
              <a:t>Prendre en charge le cas suspect </a:t>
            </a:r>
            <a:endParaRPr lang="fr-FR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24297" y="2518138"/>
            <a:ext cx="9631091" cy="368458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 smtClean="0"/>
              <a:t>1-hospitalisation</a:t>
            </a:r>
          </a:p>
          <a:p>
            <a:endParaRPr lang="fr-FR" b="1" dirty="0" smtClean="0"/>
          </a:p>
          <a:p>
            <a:r>
              <a:rPr lang="fr-FR" b="1" dirty="0" smtClean="0"/>
              <a:t>2-prelevement </a:t>
            </a:r>
            <a:r>
              <a:rPr lang="fr-FR" b="1" dirty="0" err="1" smtClean="0"/>
              <a:t>nasopharyngé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3-declaration au </a:t>
            </a:r>
            <a:r>
              <a:rPr lang="fr-FR" b="1" dirty="0" err="1" smtClean="0"/>
              <a:t>ministere</a:t>
            </a:r>
            <a:r>
              <a:rPr lang="fr-FR" b="1" dirty="0" smtClean="0"/>
              <a:t> -INSP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717074"/>
            <a:ext cx="3348446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5218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Dispositif mis en place 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7" y="1319349"/>
            <a:ext cx="10590213" cy="98978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Instruire les responsables des postes de contrôle sanitaire aux frontières à activer le diapositif d’alerte 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Mettre les </a:t>
            </a:r>
            <a:r>
              <a:rPr lang="fr-FR" b="1" dirty="0" smtClean="0"/>
              <a:t>cameras thermiques </a:t>
            </a:r>
            <a:r>
              <a:rPr lang="fr-FR" dirty="0" smtClean="0"/>
              <a:t>pour les passager provenant de la chine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1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518135"/>
            <a:ext cx="4480560" cy="3671528"/>
          </a:xfrm>
        </p:spPr>
      </p:pic>
    </p:spTree>
    <p:extLst>
      <p:ext uri="{BB962C8B-B14F-4D97-AF65-F5344CB8AC3E}">
        <p14:creationId xmlns:p14="http://schemas.microsoft.com/office/powerpoint/2010/main" val="16858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5218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Dispositif mis en place 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7" y="1319349"/>
            <a:ext cx="10211389" cy="98978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Instruire les responsables des postes de </a:t>
            </a:r>
            <a:r>
              <a:rPr lang="fr-FR" sz="3200" dirty="0" err="1" smtClean="0"/>
              <a:t>controls</a:t>
            </a:r>
            <a:r>
              <a:rPr lang="fr-FR" sz="3200" dirty="0" smtClean="0"/>
              <a:t> sanitaire à </a:t>
            </a:r>
            <a:r>
              <a:rPr lang="fr-FR" sz="3200" dirty="0" err="1" smtClean="0"/>
              <a:t>frontieres</a:t>
            </a:r>
            <a:r>
              <a:rPr lang="fr-FR" sz="3200" dirty="0" smtClean="0"/>
              <a:t> à activer le </a:t>
            </a:r>
            <a:r>
              <a:rPr lang="fr-FR" sz="3200" dirty="0" err="1" smtClean="0"/>
              <a:t>dipositif</a:t>
            </a:r>
            <a:r>
              <a:rPr lang="fr-FR" sz="3200" dirty="0" smtClean="0"/>
              <a:t> d’alerte 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Informer </a:t>
            </a:r>
            <a:r>
              <a:rPr lang="fr-FR" b="1" dirty="0"/>
              <a:t>les passagers en cas de tableau </a:t>
            </a:r>
            <a:r>
              <a:rPr lang="fr-FR" b="1" dirty="0" smtClean="0"/>
              <a:t>clinique </a:t>
            </a:r>
            <a:r>
              <a:rPr lang="fr-FR" b="1" dirty="0"/>
              <a:t>évocateur </a:t>
            </a:r>
            <a:r>
              <a:rPr lang="fr-FR" b="1" dirty="0" smtClean="0"/>
              <a:t>de consulter en urgence </a:t>
            </a:r>
            <a:endParaRPr lang="fr-FR" b="1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06440" cy="3684588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8" y="2625634"/>
            <a:ext cx="2978332" cy="3461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91" y="2625634"/>
            <a:ext cx="3048000" cy="34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fr-FR" b="1" dirty="0"/>
              <a:t>Isolement et hospitalisation cas suspect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2024856"/>
            <a:ext cx="10175964" cy="3952875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98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En CHINE moyen de transport du cas suspect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10304416" cy="4614364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871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Education sanitaire sur respect des mesures d’</a:t>
            </a:r>
            <a:r>
              <a:rPr lang="fr-FR" b="1" dirty="0" err="1" smtClean="0"/>
              <a:t>hygiene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1825625"/>
            <a:ext cx="10607040" cy="4351338"/>
          </a:xfrm>
        </p:spPr>
      </p:pic>
    </p:spTree>
    <p:extLst>
      <p:ext uri="{BB962C8B-B14F-4D97-AF65-F5344CB8AC3E}">
        <p14:creationId xmlns:p14="http://schemas.microsoft.com/office/powerpoint/2010/main" val="8274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Agissons ensemble ……….</a:t>
            </a:r>
            <a:br>
              <a:rPr lang="fr-FR" b="1" dirty="0" smtClean="0"/>
            </a:br>
            <a:r>
              <a:rPr lang="fr-FR" b="1" dirty="0" smtClean="0"/>
              <a:t>soyons vigilant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825625"/>
            <a:ext cx="10361023" cy="4351338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89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r"/>
            <a:r>
              <a:rPr lang="fr-FR" sz="4000" b="1" dirty="0" smtClean="0"/>
              <a:t>Merci ………………….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4443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Suite à la déclaration par la chine des cas de pneumonie sévère causées par le N-Coronavirus ; l’OMS recommande d’intensifier le système de surveillance et d’alerte des infection respiratoire sévère </a:t>
            </a:r>
          </a:p>
          <a:p>
            <a:r>
              <a:rPr lang="fr-FR" dirty="0" smtClean="0"/>
              <a:t>Note N°02 du 23/01/2020  du ministère de la santé</a:t>
            </a:r>
          </a:p>
          <a:p>
            <a:pPr marL="0" indent="0">
              <a:buNone/>
            </a:pPr>
            <a:r>
              <a:rPr lang="fr-FR" dirty="0"/>
              <a:t>*</a:t>
            </a:r>
            <a:r>
              <a:rPr lang="fr-FR" dirty="0" smtClean="0"/>
              <a:t>données épidémiologique sur cette nouvelle épidémie  </a:t>
            </a:r>
          </a:p>
          <a:p>
            <a:pPr marL="0" indent="0">
              <a:buNone/>
            </a:pPr>
            <a:r>
              <a:rPr lang="fr-FR" dirty="0"/>
              <a:t>*</a:t>
            </a:r>
            <a:r>
              <a:rPr lang="fr-FR" dirty="0" smtClean="0"/>
              <a:t> Mesures préventives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2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La surveillance </a:t>
            </a:r>
            <a:r>
              <a:rPr lang="fr-FR" b="1" dirty="0" err="1" smtClean="0"/>
              <a:t>épidemiologique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Collecte de l’information (qualité-temps) afin de mettre en place un système adéquat selon problème  de santé –&gt; éviter une épidémie avec retro information,</a:t>
            </a:r>
          </a:p>
          <a:p>
            <a:endParaRPr lang="fr-FR" dirty="0" smtClean="0"/>
          </a:p>
          <a:p>
            <a:r>
              <a:rPr lang="fr-FR" dirty="0" smtClean="0"/>
              <a:t>Circuit de déclaration : </a:t>
            </a:r>
            <a:r>
              <a:rPr lang="fr-FR" u="sng" dirty="0" smtClean="0">
                <a:solidFill>
                  <a:srgbClr val="FF0000"/>
                </a:solidFill>
              </a:rPr>
              <a:t>Unité de base /UDS/UMP </a:t>
            </a:r>
            <a:r>
              <a:rPr lang="fr-FR" dirty="0" smtClean="0"/>
              <a:t>–&gt; SEMEP –&gt; DSP –&gt; Ministère de la santé  –&gt; l’OMS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RSI-USPPI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2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L’</a:t>
            </a:r>
            <a:r>
              <a:rPr lang="fr-FR" b="1" dirty="0" err="1" smtClean="0"/>
              <a:t>epidemie</a:t>
            </a:r>
            <a:r>
              <a:rPr lang="fr-FR" b="1" dirty="0" smtClean="0"/>
              <a:t> à </a:t>
            </a:r>
            <a:r>
              <a:rPr lang="fr-FR" b="1" dirty="0" err="1" smtClean="0"/>
              <a:t>Ncoronavirus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825625"/>
            <a:ext cx="10750730" cy="4771118"/>
          </a:xfrm>
        </p:spPr>
      </p:pic>
    </p:spTree>
    <p:extLst>
      <p:ext uri="{BB962C8B-B14F-4D97-AF65-F5344CB8AC3E}">
        <p14:creationId xmlns:p14="http://schemas.microsoft.com/office/powerpoint/2010/main" val="8233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8925" y="365126"/>
            <a:ext cx="6946712" cy="1040594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785" y="1825625"/>
            <a:ext cx="10958015" cy="435133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dirty="0" smtClean="0"/>
              <a:t>Maladie </a:t>
            </a:r>
            <a:r>
              <a:rPr lang="fr-FR" u="sng" dirty="0" smtClean="0"/>
              <a:t>émergente</a:t>
            </a:r>
            <a:r>
              <a:rPr lang="fr-FR" dirty="0" smtClean="0"/>
              <a:t>   </a:t>
            </a:r>
            <a:r>
              <a:rPr lang="fr-FR" dirty="0"/>
              <a:t>causée par un </a:t>
            </a:r>
            <a:r>
              <a:rPr lang="fr-FR" dirty="0" smtClean="0">
                <a:solidFill>
                  <a:srgbClr val="FF0000"/>
                </a:solidFill>
              </a:rPr>
              <a:t>virus </a:t>
            </a:r>
            <a:r>
              <a:rPr lang="fr-FR" dirty="0"/>
              <a:t> de la famille des </a:t>
            </a:r>
            <a:r>
              <a:rPr lang="fr-FR" dirty="0" smtClean="0">
                <a:solidFill>
                  <a:srgbClr val="FF0000"/>
                </a:solidFill>
              </a:rPr>
              <a:t>coronavirus</a:t>
            </a:r>
            <a:r>
              <a:rPr lang="fr-FR" dirty="0" smtClean="0"/>
              <a:t> </a:t>
            </a:r>
            <a:r>
              <a:rPr lang="fr-FR" dirty="0"/>
              <a:t> dénommé </a:t>
            </a:r>
            <a:r>
              <a:rPr lang="fr-FR" dirty="0" smtClean="0"/>
              <a:t>2019-n COV .</a:t>
            </a:r>
          </a:p>
          <a:p>
            <a:endParaRPr lang="fr-FR" dirty="0" smtClean="0"/>
          </a:p>
          <a:p>
            <a:r>
              <a:rPr lang="fr-FR" dirty="0" smtClean="0"/>
              <a:t>Commencé en décembre 2019 </a:t>
            </a:r>
          </a:p>
          <a:p>
            <a:endParaRPr lang="fr-FR" dirty="0"/>
          </a:p>
          <a:p>
            <a:r>
              <a:rPr lang="fr-FR" dirty="0"/>
              <a:t>Provenance de la chine :</a:t>
            </a:r>
            <a:r>
              <a:rPr lang="fr-FR" b="1" dirty="0" err="1"/>
              <a:t>wuhan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Tableau de pneumonie </a:t>
            </a:r>
            <a:r>
              <a:rPr lang="fr-FR" dirty="0" smtClean="0">
                <a:solidFill>
                  <a:srgbClr val="FF0000"/>
                </a:solidFill>
              </a:rPr>
              <a:t>sévère</a:t>
            </a: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03" y="2442755"/>
            <a:ext cx="3810000" cy="347472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7286903" y="5107575"/>
            <a:ext cx="3810000" cy="80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8925" y="365126"/>
            <a:ext cx="6946712" cy="1040594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785" y="1825625"/>
            <a:ext cx="10958015" cy="435133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Epidemie</a:t>
            </a:r>
            <a:r>
              <a:rPr lang="fr-FR" dirty="0" smtClean="0"/>
              <a:t> avec extension rapide  à d’autre pays ,</a:t>
            </a:r>
          </a:p>
          <a:p>
            <a:endParaRPr lang="fr-FR" dirty="0" smtClean="0"/>
          </a:p>
          <a:p>
            <a:r>
              <a:rPr lang="fr-FR" dirty="0" smtClean="0"/>
              <a:t>Système d’alerte – surveillance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Mesures prise </a:t>
            </a:r>
          </a:p>
          <a:p>
            <a:endParaRPr lang="fr-FR" dirty="0"/>
          </a:p>
        </p:txBody>
      </p:sp>
      <p:pic>
        <p:nvPicPr>
          <p:cNvPr id="5" name="Espace réservé du conten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0" y="2505075"/>
            <a:ext cx="3683725" cy="3320959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9836330" y="4807130"/>
            <a:ext cx="1293223" cy="7707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3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fr-FR" b="1" dirty="0" err="1" smtClean="0"/>
              <a:t>Interet</a:t>
            </a:r>
            <a:r>
              <a:rPr lang="fr-FR" b="1" dirty="0" smtClean="0"/>
              <a:t> de la question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Maladie émergente - nouvelle menace ,</a:t>
            </a:r>
          </a:p>
          <a:p>
            <a:r>
              <a:rPr lang="fr-FR" dirty="0" smtClean="0"/>
              <a:t>Nouveau virus ,</a:t>
            </a:r>
          </a:p>
          <a:p>
            <a:r>
              <a:rPr lang="fr-FR" dirty="0" smtClean="0"/>
              <a:t>Risque de mutation </a:t>
            </a:r>
          </a:p>
          <a:p>
            <a:r>
              <a:rPr lang="fr-FR" dirty="0" smtClean="0"/>
              <a:t>Rapidité d’extension </a:t>
            </a:r>
          </a:p>
          <a:p>
            <a:r>
              <a:rPr lang="fr-FR" dirty="0" smtClean="0"/>
              <a:t>Autres pays touchés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2638696"/>
            <a:ext cx="3657600" cy="2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fr-FR" b="1" dirty="0" err="1" smtClean="0"/>
              <a:t>Interet</a:t>
            </a:r>
            <a:r>
              <a:rPr lang="fr-FR" b="1" dirty="0" smtClean="0"/>
              <a:t> de la question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Morbidité – Mortalité</a:t>
            </a:r>
          </a:p>
          <a:p>
            <a:endParaRPr lang="fr-FR" dirty="0" smtClean="0"/>
          </a:p>
          <a:p>
            <a:r>
              <a:rPr lang="fr-FR" dirty="0" smtClean="0"/>
              <a:t>Population vulnérable ,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surveillance </a:t>
            </a:r>
            <a:r>
              <a:rPr lang="fr-FR" dirty="0" err="1" smtClean="0"/>
              <a:t>épid</a:t>
            </a:r>
            <a:r>
              <a:rPr lang="fr-FR" dirty="0" smtClean="0"/>
              <a:t> - système d’alerte  – RSI  USSPPI,?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1985554"/>
            <a:ext cx="5185955" cy="22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511</Words>
  <Application>Microsoft Office PowerPoint</Application>
  <PresentationFormat>Personnalisé</PresentationFormat>
  <Paragraphs>131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 </vt:lpstr>
      <vt:lpstr>But de la présentation </vt:lpstr>
      <vt:lpstr>Introduction </vt:lpstr>
      <vt:lpstr>La surveillance épidemiologique </vt:lpstr>
      <vt:lpstr>L’epidemie à Ncoronavirus</vt:lpstr>
      <vt:lpstr>Introduction </vt:lpstr>
      <vt:lpstr>Introduction </vt:lpstr>
      <vt:lpstr>Interet de la question </vt:lpstr>
      <vt:lpstr>Interet de la question </vt:lpstr>
      <vt:lpstr>Impact des maladies emergentes-réemergente </vt:lpstr>
      <vt:lpstr>Impact des maladies emergentes-réemergente </vt:lpstr>
      <vt:lpstr>Facteurs d’emergence – réémergence des maladies </vt:lpstr>
      <vt:lpstr>Facteurs d’emergence – réémergence des maladies </vt:lpstr>
      <vt:lpstr>Clinique</vt:lpstr>
      <vt:lpstr>Présentation PowerPoint</vt:lpstr>
      <vt:lpstr>Prophylaxie </vt:lpstr>
      <vt:lpstr>Concernant la définition des cas </vt:lpstr>
      <vt:lpstr>Dispositif mis en place </vt:lpstr>
      <vt:lpstr>Dispositif mis en place </vt:lpstr>
      <vt:lpstr>Dispositif mis en place </vt:lpstr>
      <vt:lpstr>Dispositif mis en place </vt:lpstr>
      <vt:lpstr>Dispositif mis en place </vt:lpstr>
      <vt:lpstr>Isolement et hospitalisation cas suspect </vt:lpstr>
      <vt:lpstr>En CHINE moyen de transport du cas suspect </vt:lpstr>
      <vt:lpstr>Education sanitaire sur respect des mesures d’hygiene </vt:lpstr>
      <vt:lpstr>Agissons ensemble ………. soyons vigilant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ITEC-DZ</dc:creator>
  <cp:lastModifiedBy>djerboa</cp:lastModifiedBy>
  <cp:revision>54</cp:revision>
  <dcterms:created xsi:type="dcterms:W3CDTF">2020-01-26T02:56:40Z</dcterms:created>
  <dcterms:modified xsi:type="dcterms:W3CDTF">2020-02-04T08:26:51Z</dcterms:modified>
</cp:coreProperties>
</file>